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2" r:id="rId3"/>
    <p:sldId id="280" r:id="rId4"/>
    <p:sldId id="278" r:id="rId5"/>
    <p:sldId id="279" r:id="rId6"/>
    <p:sldId id="285" r:id="rId7"/>
    <p:sldId id="286" r:id="rId8"/>
    <p:sldId id="268" r:id="rId9"/>
    <p:sldId id="288" r:id="rId10"/>
    <p:sldId id="269" r:id="rId11"/>
    <p:sldId id="272" r:id="rId12"/>
    <p:sldId id="273" r:id="rId13"/>
    <p:sldId id="287" r:id="rId14"/>
    <p:sldId id="262" r:id="rId15"/>
    <p:sldId id="257" r:id="rId16"/>
    <p:sldId id="270" r:id="rId17"/>
    <p:sldId id="263" r:id="rId18"/>
    <p:sldId id="265" r:id="rId19"/>
    <p:sldId id="266" r:id="rId20"/>
    <p:sldId id="267" r:id="rId21"/>
    <p:sldId id="275" r:id="rId22"/>
    <p:sldId id="284" r:id="rId23"/>
    <p:sldId id="291" r:id="rId24"/>
    <p:sldId id="290" r:id="rId25"/>
    <p:sldId id="289" r:id="rId26"/>
    <p:sldId id="295" r:id="rId27"/>
    <p:sldId id="296" r:id="rId28"/>
    <p:sldId id="298" r:id="rId29"/>
    <p:sldId id="292" r:id="rId30"/>
    <p:sldId id="294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peed" id="{6D3A0BAE-DD87-4746-8E17-B542D62508D4}">
          <p14:sldIdLst>
            <p14:sldId id="283"/>
            <p14:sldId id="282"/>
            <p14:sldId id="280"/>
            <p14:sldId id="278"/>
            <p14:sldId id="279"/>
            <p14:sldId id="285"/>
          </p14:sldIdLst>
        </p14:section>
        <p14:section name="Acceleration" id="{5A87EE65-4CDC-4414-AB5F-555BB8FDD416}">
          <p14:sldIdLst>
            <p14:sldId id="286"/>
            <p14:sldId id="268"/>
            <p14:sldId id="288"/>
            <p14:sldId id="269"/>
            <p14:sldId id="272"/>
            <p14:sldId id="273"/>
            <p14:sldId id="287"/>
            <p14:sldId id="262"/>
            <p14:sldId id="257"/>
            <p14:sldId id="270"/>
            <p14:sldId id="263"/>
            <p14:sldId id="265"/>
            <p14:sldId id="266"/>
            <p14:sldId id="267"/>
            <p14:sldId id="275"/>
            <p14:sldId id="284"/>
          </p14:sldIdLst>
        </p14:section>
        <p14:section name="Second Derivative" id="{C2DC45E9-CC44-4947-9FF8-AC614FB1A558}">
          <p14:sldIdLst>
            <p14:sldId id="291"/>
            <p14:sldId id="290"/>
            <p14:sldId id="289"/>
            <p14:sldId id="295"/>
            <p14:sldId id="296"/>
            <p14:sldId id="298"/>
            <p14:sldId id="292"/>
            <p14:sldId id="294"/>
            <p14:sldId id="299"/>
            <p14:sldId id="300"/>
            <p14:sldId id="301"/>
          </p14:sldIdLst>
        </p14:section>
        <p14:section name="Drop" id="{E35B748F-C759-400F-AE0D-A74DB551B083}">
          <p14:sldIdLst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</p14:sldIdLst>
        </p14:section>
        <p14:section name="Toss" id="{4C5D07A7-7E7C-412C-98CA-EDE20C119950}">
          <p14:sldIdLst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8088C-93AF-AB42-5527-B9D095180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E2016B-2AD5-07E8-5777-7C55F9A0C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80F8D-A889-B1B3-82C7-26690AE0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5922F-936B-90EE-01DB-CD74BBF8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56520-2602-651F-F86F-6FCF55F6C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3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EBFE3-8D1D-AF12-EFEF-FDBA82EB9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03A17-43D2-11D0-A991-6EF0E3844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11A98-499D-C21B-2579-DB5C3FA2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52439-B3FA-9954-3F49-D3EF2A97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DD39C-E95A-C8D4-C047-5543B27E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3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8828BF-C8FC-894F-119E-D7FDC5B55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70BC5-ACC1-5AB1-92DA-128D01C1F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D19CD-A110-6CDD-58B0-4181177D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C9647-51FE-34BB-61E3-879005FBD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4748B-555C-F925-070E-1D26778F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0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7E791-E16A-87A2-C486-DF1A8BC55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327D4-A3BC-13EE-6885-C33B98A40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528FA-AFB2-4801-3049-699D7C8C6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93395-3DB5-72E0-AB68-B0897A596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3F178-AC2C-6B55-8011-811D1066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3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89D08-F481-0C78-FC66-0795A44B5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A1ED8-3792-AF5B-DC76-AF41807C8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745A5-7340-07EB-0952-42EC5344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09D31-F8E1-672E-CF5F-F2E3F5E64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8B405-4053-3D51-05ED-0A7F6D11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2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C37DC-8F0F-8338-18D2-3AFCF46C7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48516-1671-0DBD-C56F-63009C102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3B16E-5ABC-9CF0-1A17-39ADB1451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BA215-5D7A-95A8-F8E3-D63CDC47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6B548-D2AD-6ADD-6AC9-92006987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4C424-DE7D-F05E-AA9D-964BC90E9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0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3A5F-88B8-0D61-C9D4-70E506CA1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AE0F7-AFE1-F0BC-01BE-4E09F9B42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EE03D-0B55-F642-6C23-771E6BB9F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6EC694-E3DA-4844-AA21-5EED1E9C6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DE09CF-B4A6-04C6-96CF-73D093A2F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FE3785-6F8E-2AA0-724D-8285B250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BD8A61-94F4-AD94-3AD6-AE406D31A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91B566-F435-B5B5-35D2-6706FDE8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6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65A88-FB0B-3AD1-AFFE-A6EFBF3C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64C34-8EBE-2B97-8C02-27B196DD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2CD66-BC04-9921-8F29-F07FFF02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13BCB-48C8-5BE8-667F-9C733F48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8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1F6AFB-DFEA-57D8-EB76-78805CBD2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F88E78-7067-64E1-6AFD-A6CE2C833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6FBCD-89BB-C586-06FC-2AFBC3BD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3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D675-57FE-5089-92AB-EAA27D20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0786F-B356-A6F9-5CD6-227DF899D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9566D-7783-AF71-C07A-6E46BD905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053B5-1401-CFC9-F85A-D91BF0200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449EF-831A-4DCF-1F3A-D15E7B52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513DF-5EB2-0F52-0E36-F5B1B1DA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0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2DC0D-A63C-B109-1461-98A90BA6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9F37D3-1584-3A3E-B4AD-1A5727BB8F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03D2A-5A24-3028-60EA-950A8CCE2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9C009-62BB-298E-DA54-B99F432D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B37-DE5B-44B2-91D7-2654D7144BC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B6B81-58F0-8C91-6380-98BCE706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BE07C-EB34-E144-B4D1-1071F784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426FF9-A108-D2A8-E8DA-CBC393BB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92EE6-9F81-539F-4DC3-4F2F1FAF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3DEB-AEDC-9A88-9E58-DACCE51C1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7AB37-DE5B-44B2-91D7-2654D7144BCD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5CE1A-B2A9-BC0A-AD0D-2FD67111B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861AE-F4B2-E3E5-C9B5-293263917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986E-306A-4F86-8301-BE79E506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2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7FBBA-7C96-FA89-5649-1A0AAA5FC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6" t="14722" r="8628" b="447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03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5D6D03-53B2-86FD-E223-C4FDBCD6C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5" t="5057" r="9311" b="1318"/>
          <a:stretch/>
        </p:blipFill>
        <p:spPr>
          <a:xfrm>
            <a:off x="-1" y="-1"/>
            <a:ext cx="12192001" cy="66993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CA7517-1A10-1C93-A9DE-7B7BB45B9585}"/>
              </a:ext>
            </a:extLst>
          </p:cNvPr>
          <p:cNvSpPr txBox="1"/>
          <p:nvPr/>
        </p:nvSpPr>
        <p:spPr>
          <a:xfrm>
            <a:off x="1897846" y="2967335"/>
            <a:ext cx="438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Velocity ~= -(9.4 m/s^2)*time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33B516-8B4C-2B7A-E6BB-64B408F082DC}"/>
              </a:ext>
            </a:extLst>
          </p:cNvPr>
          <p:cNvCxnSpPr>
            <a:cxnSpLocks/>
          </p:cNvCxnSpPr>
          <p:nvPr/>
        </p:nvCxnSpPr>
        <p:spPr>
          <a:xfrm flipV="1">
            <a:off x="4376057" y="2423727"/>
            <a:ext cx="846287" cy="443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77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3A79F2-64F7-BFC6-A9F4-B0E9A936D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4" t="6683" r="8776" b="-6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A5357-35CC-E17B-C546-B8422AA55489}"/>
              </a:ext>
            </a:extLst>
          </p:cNvPr>
          <p:cNvCxnSpPr/>
          <p:nvPr/>
        </p:nvCxnSpPr>
        <p:spPr>
          <a:xfrm>
            <a:off x="1498248" y="5430790"/>
            <a:ext cx="200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FE271A-F4AC-6792-65BC-509E6C923463}"/>
              </a:ext>
            </a:extLst>
          </p:cNvPr>
          <p:cNvCxnSpPr>
            <a:cxnSpLocks/>
          </p:cNvCxnSpPr>
          <p:nvPr/>
        </p:nvCxnSpPr>
        <p:spPr>
          <a:xfrm>
            <a:off x="3504329" y="5238750"/>
            <a:ext cx="0" cy="192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C6A3D4-C72E-01A9-451F-24F6581CEC55}"/>
              </a:ext>
            </a:extLst>
          </p:cNvPr>
          <p:cNvCxnSpPr>
            <a:cxnSpLocks/>
          </p:cNvCxnSpPr>
          <p:nvPr/>
        </p:nvCxnSpPr>
        <p:spPr>
          <a:xfrm>
            <a:off x="3548028" y="5236480"/>
            <a:ext cx="200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DBC8FA-EDC5-B4E2-2613-FDF004714B8B}"/>
              </a:ext>
            </a:extLst>
          </p:cNvPr>
          <p:cNvCxnSpPr>
            <a:cxnSpLocks/>
          </p:cNvCxnSpPr>
          <p:nvPr/>
        </p:nvCxnSpPr>
        <p:spPr>
          <a:xfrm>
            <a:off x="5554109" y="4632960"/>
            <a:ext cx="0" cy="603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8A684A-BB90-8D64-334D-D2BB41C9C7BD}"/>
              </a:ext>
            </a:extLst>
          </p:cNvPr>
          <p:cNvCxnSpPr>
            <a:cxnSpLocks/>
          </p:cNvCxnSpPr>
          <p:nvPr/>
        </p:nvCxnSpPr>
        <p:spPr>
          <a:xfrm>
            <a:off x="5554109" y="4632960"/>
            <a:ext cx="2063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2337EC-0BC8-59BA-C37E-27A6E46ABA89}"/>
              </a:ext>
            </a:extLst>
          </p:cNvPr>
          <p:cNvCxnSpPr>
            <a:cxnSpLocks/>
          </p:cNvCxnSpPr>
          <p:nvPr/>
        </p:nvCxnSpPr>
        <p:spPr>
          <a:xfrm>
            <a:off x="7617340" y="3629390"/>
            <a:ext cx="0" cy="1003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79C904-24F7-838B-A7C2-27DBB790A0FA}"/>
              </a:ext>
            </a:extLst>
          </p:cNvPr>
          <p:cNvCxnSpPr>
            <a:cxnSpLocks/>
          </p:cNvCxnSpPr>
          <p:nvPr/>
        </p:nvCxnSpPr>
        <p:spPr>
          <a:xfrm>
            <a:off x="7653916" y="3579876"/>
            <a:ext cx="200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A51499-FCDB-5CC5-029D-50B5EADBB9BC}"/>
              </a:ext>
            </a:extLst>
          </p:cNvPr>
          <p:cNvCxnSpPr>
            <a:cxnSpLocks/>
          </p:cNvCxnSpPr>
          <p:nvPr/>
        </p:nvCxnSpPr>
        <p:spPr>
          <a:xfrm>
            <a:off x="9659997" y="2218944"/>
            <a:ext cx="0" cy="1360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997D7F-860B-5E64-013E-CC32A51E253F}"/>
              </a:ext>
            </a:extLst>
          </p:cNvPr>
          <p:cNvCxnSpPr>
            <a:cxnSpLocks/>
          </p:cNvCxnSpPr>
          <p:nvPr/>
        </p:nvCxnSpPr>
        <p:spPr>
          <a:xfrm>
            <a:off x="9659997" y="2218944"/>
            <a:ext cx="2059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76B194-DE36-DA58-7659-0176A61A00F0}"/>
              </a:ext>
            </a:extLst>
          </p:cNvPr>
          <p:cNvCxnSpPr>
            <a:cxnSpLocks/>
          </p:cNvCxnSpPr>
          <p:nvPr/>
        </p:nvCxnSpPr>
        <p:spPr>
          <a:xfrm>
            <a:off x="11719560" y="396240"/>
            <a:ext cx="0" cy="1822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DF5CDF-CCEB-DDD6-B11F-6E12E903E733}"/>
                  </a:ext>
                </a:extLst>
              </p:cNvPr>
              <p:cNvSpPr txBox="1"/>
              <p:nvPr/>
            </p:nvSpPr>
            <p:spPr>
              <a:xfrm>
                <a:off x="2324599" y="4355961"/>
                <a:ext cx="71808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DF5CDF-CCEB-DDD6-B11F-6E12E903E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599" y="4355961"/>
                <a:ext cx="71808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FEDF56A-ADF1-AB8A-1190-1331CA5E13F0}"/>
                  </a:ext>
                </a:extLst>
              </p:cNvPr>
              <p:cNvSpPr txBox="1"/>
              <p:nvPr/>
            </p:nvSpPr>
            <p:spPr>
              <a:xfrm>
                <a:off x="3972135" y="3936861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FEDF56A-ADF1-AB8A-1190-1331CA5E1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135" y="3936861"/>
                <a:ext cx="120699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121C738-0A8F-DF5A-5332-4AE5F7941A7C}"/>
                  </a:ext>
                </a:extLst>
              </p:cNvPr>
              <p:cNvSpPr txBox="1"/>
              <p:nvPr/>
            </p:nvSpPr>
            <p:spPr>
              <a:xfrm>
                <a:off x="5794738" y="3222851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121C738-0A8F-DF5A-5332-4AE5F7941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738" y="3222851"/>
                <a:ext cx="120699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6DAD56-3979-897E-943F-F7186E86DF48}"/>
                  </a:ext>
                </a:extLst>
              </p:cNvPr>
              <p:cNvSpPr txBox="1"/>
              <p:nvPr/>
            </p:nvSpPr>
            <p:spPr>
              <a:xfrm>
                <a:off x="7617340" y="1941945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6DAD56-3979-897E-943F-F7186E86D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340" y="1941945"/>
                <a:ext cx="120699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E74E96-45A2-C425-A032-AEC7F8BFDE97}"/>
                  </a:ext>
                </a:extLst>
              </p:cNvPr>
              <p:cNvSpPr txBox="1"/>
              <p:nvPr/>
            </p:nvSpPr>
            <p:spPr>
              <a:xfrm>
                <a:off x="9668450" y="396240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E74E96-45A2-C425-A032-AEC7F8BFD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450" y="396240"/>
                <a:ext cx="120699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482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3A79F2-64F7-BFC6-A9F4-B0E9A936D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4" t="6683" r="8776" b="-632"/>
          <a:stretch/>
        </p:blipFill>
        <p:spPr>
          <a:xfrm>
            <a:off x="-10559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A5357-35CC-E17B-C546-B8422AA55489}"/>
              </a:ext>
            </a:extLst>
          </p:cNvPr>
          <p:cNvCxnSpPr/>
          <p:nvPr/>
        </p:nvCxnSpPr>
        <p:spPr>
          <a:xfrm>
            <a:off x="1498248" y="5430790"/>
            <a:ext cx="200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FE271A-F4AC-6792-65BC-509E6C923463}"/>
              </a:ext>
            </a:extLst>
          </p:cNvPr>
          <p:cNvCxnSpPr>
            <a:cxnSpLocks/>
          </p:cNvCxnSpPr>
          <p:nvPr/>
        </p:nvCxnSpPr>
        <p:spPr>
          <a:xfrm>
            <a:off x="3504329" y="5238750"/>
            <a:ext cx="0" cy="192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C6A3D4-C72E-01A9-451F-24F6581CEC55}"/>
              </a:ext>
            </a:extLst>
          </p:cNvPr>
          <p:cNvCxnSpPr>
            <a:cxnSpLocks/>
          </p:cNvCxnSpPr>
          <p:nvPr/>
        </p:nvCxnSpPr>
        <p:spPr>
          <a:xfrm>
            <a:off x="3548028" y="5236480"/>
            <a:ext cx="200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DBC8FA-EDC5-B4E2-2613-FDF004714B8B}"/>
              </a:ext>
            </a:extLst>
          </p:cNvPr>
          <p:cNvCxnSpPr>
            <a:cxnSpLocks/>
          </p:cNvCxnSpPr>
          <p:nvPr/>
        </p:nvCxnSpPr>
        <p:spPr>
          <a:xfrm>
            <a:off x="5554109" y="4632960"/>
            <a:ext cx="0" cy="603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8A684A-BB90-8D64-334D-D2BB41C9C7BD}"/>
              </a:ext>
            </a:extLst>
          </p:cNvPr>
          <p:cNvCxnSpPr>
            <a:cxnSpLocks/>
          </p:cNvCxnSpPr>
          <p:nvPr/>
        </p:nvCxnSpPr>
        <p:spPr>
          <a:xfrm>
            <a:off x="5554109" y="4632960"/>
            <a:ext cx="2063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2337EC-0BC8-59BA-C37E-27A6E46ABA89}"/>
              </a:ext>
            </a:extLst>
          </p:cNvPr>
          <p:cNvCxnSpPr>
            <a:cxnSpLocks/>
          </p:cNvCxnSpPr>
          <p:nvPr/>
        </p:nvCxnSpPr>
        <p:spPr>
          <a:xfrm>
            <a:off x="7617340" y="3629390"/>
            <a:ext cx="0" cy="1003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79C904-24F7-838B-A7C2-27DBB790A0FA}"/>
              </a:ext>
            </a:extLst>
          </p:cNvPr>
          <p:cNvCxnSpPr>
            <a:cxnSpLocks/>
          </p:cNvCxnSpPr>
          <p:nvPr/>
        </p:nvCxnSpPr>
        <p:spPr>
          <a:xfrm>
            <a:off x="7653916" y="3579876"/>
            <a:ext cx="200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A51499-FCDB-5CC5-029D-50B5EADBB9BC}"/>
              </a:ext>
            </a:extLst>
          </p:cNvPr>
          <p:cNvCxnSpPr>
            <a:cxnSpLocks/>
          </p:cNvCxnSpPr>
          <p:nvPr/>
        </p:nvCxnSpPr>
        <p:spPr>
          <a:xfrm>
            <a:off x="9659997" y="2218944"/>
            <a:ext cx="0" cy="1360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997D7F-860B-5E64-013E-CC32A51E253F}"/>
              </a:ext>
            </a:extLst>
          </p:cNvPr>
          <p:cNvCxnSpPr>
            <a:cxnSpLocks/>
          </p:cNvCxnSpPr>
          <p:nvPr/>
        </p:nvCxnSpPr>
        <p:spPr>
          <a:xfrm>
            <a:off x="9659997" y="2218944"/>
            <a:ext cx="2059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76B194-DE36-DA58-7659-0176A61A00F0}"/>
              </a:ext>
            </a:extLst>
          </p:cNvPr>
          <p:cNvCxnSpPr>
            <a:cxnSpLocks/>
          </p:cNvCxnSpPr>
          <p:nvPr/>
        </p:nvCxnSpPr>
        <p:spPr>
          <a:xfrm>
            <a:off x="11719560" y="396240"/>
            <a:ext cx="0" cy="1822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DF5CDF-CCEB-DDD6-B11F-6E12E903E733}"/>
                  </a:ext>
                </a:extLst>
              </p:cNvPr>
              <p:cNvSpPr txBox="1"/>
              <p:nvPr/>
            </p:nvSpPr>
            <p:spPr>
              <a:xfrm>
                <a:off x="2324599" y="4355961"/>
                <a:ext cx="71808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DF5CDF-CCEB-DDD6-B11F-6E12E903E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599" y="4355961"/>
                <a:ext cx="71808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FEDF56A-ADF1-AB8A-1190-1331CA5E13F0}"/>
                  </a:ext>
                </a:extLst>
              </p:cNvPr>
              <p:cNvSpPr txBox="1"/>
              <p:nvPr/>
            </p:nvSpPr>
            <p:spPr>
              <a:xfrm>
                <a:off x="3972135" y="3936861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FEDF56A-ADF1-AB8A-1190-1331CA5E1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135" y="3936861"/>
                <a:ext cx="120699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121C738-0A8F-DF5A-5332-4AE5F7941A7C}"/>
                  </a:ext>
                </a:extLst>
              </p:cNvPr>
              <p:cNvSpPr txBox="1"/>
              <p:nvPr/>
            </p:nvSpPr>
            <p:spPr>
              <a:xfrm>
                <a:off x="5794738" y="3222851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121C738-0A8F-DF5A-5332-4AE5F7941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738" y="3222851"/>
                <a:ext cx="120699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6DAD56-3979-897E-943F-F7186E86DF48}"/>
                  </a:ext>
                </a:extLst>
              </p:cNvPr>
              <p:cNvSpPr txBox="1"/>
              <p:nvPr/>
            </p:nvSpPr>
            <p:spPr>
              <a:xfrm>
                <a:off x="7617340" y="1941945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6DAD56-3979-897E-943F-F7186E86D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340" y="1941945"/>
                <a:ext cx="120699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E74E96-45A2-C425-A032-AEC7F8BFDE97}"/>
                  </a:ext>
                </a:extLst>
              </p:cNvPr>
              <p:cNvSpPr txBox="1"/>
              <p:nvPr/>
            </p:nvSpPr>
            <p:spPr>
              <a:xfrm>
                <a:off x="9668450" y="396240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E74E96-45A2-C425-A032-AEC7F8BFD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450" y="396240"/>
                <a:ext cx="120699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B0AFED-B00B-9595-796F-C08145C9C1B3}"/>
                  </a:ext>
                </a:extLst>
              </p:cNvPr>
              <p:cNvSpPr txBox="1"/>
              <p:nvPr/>
            </p:nvSpPr>
            <p:spPr>
              <a:xfrm>
                <a:off x="2326170" y="5867396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B0AFED-B00B-9595-796F-C08145C9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170" y="5867396"/>
                <a:ext cx="471283" cy="369332"/>
              </a:xfrm>
              <a:prstGeom prst="rect">
                <a:avLst/>
              </a:prstGeom>
              <a:blipFill>
                <a:blip r:embed="rId8"/>
                <a:stretch>
                  <a:fillRect l="-15584" r="-1688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B54902-BF91-9507-18A2-323B7B8D8F52}"/>
                  </a:ext>
                </a:extLst>
              </p:cNvPr>
              <p:cNvSpPr txBox="1"/>
              <p:nvPr/>
            </p:nvSpPr>
            <p:spPr>
              <a:xfrm>
                <a:off x="4339991" y="5867396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B54902-BF91-9507-18A2-323B7B8D8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91" y="5867396"/>
                <a:ext cx="471283" cy="369332"/>
              </a:xfrm>
              <a:prstGeom prst="rect">
                <a:avLst/>
              </a:prstGeom>
              <a:blipFill>
                <a:blip r:embed="rId9"/>
                <a:stretch>
                  <a:fillRect l="-15584" r="-1688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EF97B8-4A37-431B-B77F-828E26E35634}"/>
                  </a:ext>
                </a:extLst>
              </p:cNvPr>
              <p:cNvSpPr txBox="1"/>
              <p:nvPr/>
            </p:nvSpPr>
            <p:spPr>
              <a:xfrm>
                <a:off x="6398236" y="5867396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EF97B8-4A37-431B-B77F-828E26E35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236" y="5867396"/>
                <a:ext cx="471283" cy="369332"/>
              </a:xfrm>
              <a:prstGeom prst="rect">
                <a:avLst/>
              </a:prstGeom>
              <a:blipFill>
                <a:blip r:embed="rId10"/>
                <a:stretch>
                  <a:fillRect l="-15584" r="-1688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964F42-B17B-8647-F021-728B8F3FBA74}"/>
                  </a:ext>
                </a:extLst>
              </p:cNvPr>
              <p:cNvSpPr txBox="1"/>
              <p:nvPr/>
            </p:nvSpPr>
            <p:spPr>
              <a:xfrm>
                <a:off x="8353054" y="5891153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964F42-B17B-8647-F021-728B8F3FB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054" y="5891153"/>
                <a:ext cx="471283" cy="369332"/>
              </a:xfrm>
              <a:prstGeom prst="rect">
                <a:avLst/>
              </a:prstGeom>
              <a:blipFill>
                <a:blip r:embed="rId11"/>
                <a:stretch>
                  <a:fillRect l="-14103" r="-16667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FBDA3A-A37E-7932-087D-FCB14EF13CCA}"/>
                  </a:ext>
                </a:extLst>
              </p:cNvPr>
              <p:cNvSpPr txBox="1"/>
              <p:nvPr/>
            </p:nvSpPr>
            <p:spPr>
              <a:xfrm>
                <a:off x="10639805" y="5891153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FBDA3A-A37E-7932-087D-FCB14EF13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805" y="5891153"/>
                <a:ext cx="471283" cy="369332"/>
              </a:xfrm>
              <a:prstGeom prst="rect">
                <a:avLst/>
              </a:prstGeom>
              <a:blipFill>
                <a:blip r:embed="rId12"/>
                <a:stretch>
                  <a:fillRect l="-14103" r="-16667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F12728-4D21-8F4E-E814-E059CF4F54CD}"/>
              </a:ext>
            </a:extLst>
          </p:cNvPr>
          <p:cNvCxnSpPr/>
          <p:nvPr/>
        </p:nvCxnSpPr>
        <p:spPr>
          <a:xfrm flipV="1">
            <a:off x="2561811" y="5430790"/>
            <a:ext cx="0" cy="436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837267-997A-4C22-3445-9BC4DFAE01F0}"/>
              </a:ext>
            </a:extLst>
          </p:cNvPr>
          <p:cNvCxnSpPr>
            <a:cxnSpLocks/>
          </p:cNvCxnSpPr>
          <p:nvPr/>
        </p:nvCxnSpPr>
        <p:spPr>
          <a:xfrm flipV="1">
            <a:off x="4599983" y="5236480"/>
            <a:ext cx="0" cy="630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2F57BF-0A48-9517-6BF4-F8F881182A58}"/>
              </a:ext>
            </a:extLst>
          </p:cNvPr>
          <p:cNvCxnSpPr>
            <a:cxnSpLocks/>
          </p:cNvCxnSpPr>
          <p:nvPr/>
        </p:nvCxnSpPr>
        <p:spPr>
          <a:xfrm flipV="1">
            <a:off x="6633877" y="4632960"/>
            <a:ext cx="0" cy="1275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B5A02FA-1B43-CE7B-C913-CBC3A73AC79F}"/>
              </a:ext>
            </a:extLst>
          </p:cNvPr>
          <p:cNvCxnSpPr>
            <a:cxnSpLocks/>
          </p:cNvCxnSpPr>
          <p:nvPr/>
        </p:nvCxnSpPr>
        <p:spPr>
          <a:xfrm flipV="1">
            <a:off x="8650827" y="3579876"/>
            <a:ext cx="6129" cy="2328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FC53B6A-8EB7-F913-C5EA-8025B683EC26}"/>
              </a:ext>
            </a:extLst>
          </p:cNvPr>
          <p:cNvCxnSpPr>
            <a:cxnSpLocks/>
          </p:cNvCxnSpPr>
          <p:nvPr/>
        </p:nvCxnSpPr>
        <p:spPr>
          <a:xfrm flipV="1">
            <a:off x="10875446" y="2218944"/>
            <a:ext cx="0" cy="3648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28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3A79F2-64F7-BFC6-A9F4-B0E9A936D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4" t="6683" r="8776" b="-632"/>
          <a:stretch/>
        </p:blipFill>
        <p:spPr>
          <a:xfrm>
            <a:off x="-10559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A5357-35CC-E17B-C546-B8422AA55489}"/>
              </a:ext>
            </a:extLst>
          </p:cNvPr>
          <p:cNvCxnSpPr/>
          <p:nvPr/>
        </p:nvCxnSpPr>
        <p:spPr>
          <a:xfrm>
            <a:off x="1498248" y="5430790"/>
            <a:ext cx="200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FE271A-F4AC-6792-65BC-509E6C923463}"/>
              </a:ext>
            </a:extLst>
          </p:cNvPr>
          <p:cNvCxnSpPr>
            <a:cxnSpLocks/>
          </p:cNvCxnSpPr>
          <p:nvPr/>
        </p:nvCxnSpPr>
        <p:spPr>
          <a:xfrm>
            <a:off x="3504329" y="5238750"/>
            <a:ext cx="0" cy="192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C6A3D4-C72E-01A9-451F-24F6581CEC55}"/>
              </a:ext>
            </a:extLst>
          </p:cNvPr>
          <p:cNvCxnSpPr>
            <a:cxnSpLocks/>
          </p:cNvCxnSpPr>
          <p:nvPr/>
        </p:nvCxnSpPr>
        <p:spPr>
          <a:xfrm>
            <a:off x="3548028" y="5236480"/>
            <a:ext cx="200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DBC8FA-EDC5-B4E2-2613-FDF004714B8B}"/>
              </a:ext>
            </a:extLst>
          </p:cNvPr>
          <p:cNvCxnSpPr>
            <a:cxnSpLocks/>
          </p:cNvCxnSpPr>
          <p:nvPr/>
        </p:nvCxnSpPr>
        <p:spPr>
          <a:xfrm>
            <a:off x="5554109" y="4632960"/>
            <a:ext cx="0" cy="603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8A684A-BB90-8D64-334D-D2BB41C9C7BD}"/>
              </a:ext>
            </a:extLst>
          </p:cNvPr>
          <p:cNvCxnSpPr>
            <a:cxnSpLocks/>
          </p:cNvCxnSpPr>
          <p:nvPr/>
        </p:nvCxnSpPr>
        <p:spPr>
          <a:xfrm>
            <a:off x="5554109" y="4632960"/>
            <a:ext cx="2063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2337EC-0BC8-59BA-C37E-27A6E46ABA89}"/>
              </a:ext>
            </a:extLst>
          </p:cNvPr>
          <p:cNvCxnSpPr>
            <a:cxnSpLocks/>
          </p:cNvCxnSpPr>
          <p:nvPr/>
        </p:nvCxnSpPr>
        <p:spPr>
          <a:xfrm>
            <a:off x="7617340" y="3629390"/>
            <a:ext cx="0" cy="1003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79C904-24F7-838B-A7C2-27DBB790A0FA}"/>
              </a:ext>
            </a:extLst>
          </p:cNvPr>
          <p:cNvCxnSpPr>
            <a:cxnSpLocks/>
          </p:cNvCxnSpPr>
          <p:nvPr/>
        </p:nvCxnSpPr>
        <p:spPr>
          <a:xfrm>
            <a:off x="7653916" y="3579876"/>
            <a:ext cx="2006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A51499-FCDB-5CC5-029D-50B5EADBB9BC}"/>
              </a:ext>
            </a:extLst>
          </p:cNvPr>
          <p:cNvCxnSpPr>
            <a:cxnSpLocks/>
          </p:cNvCxnSpPr>
          <p:nvPr/>
        </p:nvCxnSpPr>
        <p:spPr>
          <a:xfrm>
            <a:off x="9659997" y="2218944"/>
            <a:ext cx="0" cy="1360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997D7F-860B-5E64-013E-CC32A51E253F}"/>
              </a:ext>
            </a:extLst>
          </p:cNvPr>
          <p:cNvCxnSpPr>
            <a:cxnSpLocks/>
          </p:cNvCxnSpPr>
          <p:nvPr/>
        </p:nvCxnSpPr>
        <p:spPr>
          <a:xfrm>
            <a:off x="9659997" y="2218944"/>
            <a:ext cx="2059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76B194-DE36-DA58-7659-0176A61A00F0}"/>
              </a:ext>
            </a:extLst>
          </p:cNvPr>
          <p:cNvCxnSpPr>
            <a:cxnSpLocks/>
          </p:cNvCxnSpPr>
          <p:nvPr/>
        </p:nvCxnSpPr>
        <p:spPr>
          <a:xfrm>
            <a:off x="11719560" y="396240"/>
            <a:ext cx="0" cy="1822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DF5CDF-CCEB-DDD6-B11F-6E12E903E733}"/>
                  </a:ext>
                </a:extLst>
              </p:cNvPr>
              <p:cNvSpPr txBox="1"/>
              <p:nvPr/>
            </p:nvSpPr>
            <p:spPr>
              <a:xfrm>
                <a:off x="2324599" y="4355961"/>
                <a:ext cx="71808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DF5CDF-CCEB-DDD6-B11F-6E12E903E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599" y="4355961"/>
                <a:ext cx="71808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FEDF56A-ADF1-AB8A-1190-1331CA5E13F0}"/>
                  </a:ext>
                </a:extLst>
              </p:cNvPr>
              <p:cNvSpPr txBox="1"/>
              <p:nvPr/>
            </p:nvSpPr>
            <p:spPr>
              <a:xfrm>
                <a:off x="3972135" y="3936861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FEDF56A-ADF1-AB8A-1190-1331CA5E1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135" y="3936861"/>
                <a:ext cx="120699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121C738-0A8F-DF5A-5332-4AE5F7941A7C}"/>
                  </a:ext>
                </a:extLst>
              </p:cNvPr>
              <p:cNvSpPr txBox="1"/>
              <p:nvPr/>
            </p:nvSpPr>
            <p:spPr>
              <a:xfrm>
                <a:off x="5794738" y="3222851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121C738-0A8F-DF5A-5332-4AE5F7941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738" y="3222851"/>
                <a:ext cx="120699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6DAD56-3979-897E-943F-F7186E86DF48}"/>
                  </a:ext>
                </a:extLst>
              </p:cNvPr>
              <p:cNvSpPr txBox="1"/>
              <p:nvPr/>
            </p:nvSpPr>
            <p:spPr>
              <a:xfrm>
                <a:off x="7617340" y="1941945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6DAD56-3979-897E-943F-F7186E86D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340" y="1941945"/>
                <a:ext cx="120699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E74E96-45A2-C425-A032-AEC7F8BFDE97}"/>
                  </a:ext>
                </a:extLst>
              </p:cNvPr>
              <p:cNvSpPr txBox="1"/>
              <p:nvPr/>
            </p:nvSpPr>
            <p:spPr>
              <a:xfrm>
                <a:off x="9668450" y="396240"/>
                <a:ext cx="12069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E74E96-45A2-C425-A032-AEC7F8BFD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450" y="396240"/>
                <a:ext cx="120699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B0AFED-B00B-9595-796F-C08145C9C1B3}"/>
                  </a:ext>
                </a:extLst>
              </p:cNvPr>
              <p:cNvSpPr txBox="1"/>
              <p:nvPr/>
            </p:nvSpPr>
            <p:spPr>
              <a:xfrm>
                <a:off x="2326170" y="5867396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B0AFED-B00B-9595-796F-C08145C9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170" y="5867396"/>
                <a:ext cx="471283" cy="369332"/>
              </a:xfrm>
              <a:prstGeom prst="rect">
                <a:avLst/>
              </a:prstGeom>
              <a:blipFill>
                <a:blip r:embed="rId8"/>
                <a:stretch>
                  <a:fillRect l="-15584" r="-1688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B54902-BF91-9507-18A2-323B7B8D8F52}"/>
                  </a:ext>
                </a:extLst>
              </p:cNvPr>
              <p:cNvSpPr txBox="1"/>
              <p:nvPr/>
            </p:nvSpPr>
            <p:spPr>
              <a:xfrm>
                <a:off x="4339991" y="5867396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B54902-BF91-9507-18A2-323B7B8D8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91" y="5867396"/>
                <a:ext cx="471283" cy="369332"/>
              </a:xfrm>
              <a:prstGeom prst="rect">
                <a:avLst/>
              </a:prstGeom>
              <a:blipFill>
                <a:blip r:embed="rId9"/>
                <a:stretch>
                  <a:fillRect l="-15584" r="-1688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EF97B8-4A37-431B-B77F-828E26E35634}"/>
                  </a:ext>
                </a:extLst>
              </p:cNvPr>
              <p:cNvSpPr txBox="1"/>
              <p:nvPr/>
            </p:nvSpPr>
            <p:spPr>
              <a:xfrm>
                <a:off x="6398236" y="5867396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EF97B8-4A37-431B-B77F-828E26E35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236" y="5867396"/>
                <a:ext cx="471283" cy="369332"/>
              </a:xfrm>
              <a:prstGeom prst="rect">
                <a:avLst/>
              </a:prstGeom>
              <a:blipFill>
                <a:blip r:embed="rId10"/>
                <a:stretch>
                  <a:fillRect l="-15584" r="-1688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964F42-B17B-8647-F021-728B8F3FBA74}"/>
                  </a:ext>
                </a:extLst>
              </p:cNvPr>
              <p:cNvSpPr txBox="1"/>
              <p:nvPr/>
            </p:nvSpPr>
            <p:spPr>
              <a:xfrm>
                <a:off x="8353054" y="5891153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964F42-B17B-8647-F021-728B8F3FB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054" y="5891153"/>
                <a:ext cx="471283" cy="369332"/>
              </a:xfrm>
              <a:prstGeom prst="rect">
                <a:avLst/>
              </a:prstGeom>
              <a:blipFill>
                <a:blip r:embed="rId11"/>
                <a:stretch>
                  <a:fillRect l="-14103" r="-16667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FBDA3A-A37E-7932-087D-FCB14EF13CCA}"/>
                  </a:ext>
                </a:extLst>
              </p:cNvPr>
              <p:cNvSpPr txBox="1"/>
              <p:nvPr/>
            </p:nvSpPr>
            <p:spPr>
              <a:xfrm>
                <a:off x="10639805" y="5891153"/>
                <a:ext cx="471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FBDA3A-A37E-7932-087D-FCB14EF13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805" y="5891153"/>
                <a:ext cx="471283" cy="369332"/>
              </a:xfrm>
              <a:prstGeom prst="rect">
                <a:avLst/>
              </a:prstGeom>
              <a:blipFill>
                <a:blip r:embed="rId12"/>
                <a:stretch>
                  <a:fillRect l="-14103" r="-16667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F12728-4D21-8F4E-E814-E059CF4F54CD}"/>
              </a:ext>
            </a:extLst>
          </p:cNvPr>
          <p:cNvCxnSpPr/>
          <p:nvPr/>
        </p:nvCxnSpPr>
        <p:spPr>
          <a:xfrm flipV="1">
            <a:off x="2561811" y="5430790"/>
            <a:ext cx="0" cy="436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837267-997A-4C22-3445-9BC4DFAE01F0}"/>
              </a:ext>
            </a:extLst>
          </p:cNvPr>
          <p:cNvCxnSpPr>
            <a:cxnSpLocks/>
          </p:cNvCxnSpPr>
          <p:nvPr/>
        </p:nvCxnSpPr>
        <p:spPr>
          <a:xfrm flipV="1">
            <a:off x="4599983" y="5236480"/>
            <a:ext cx="0" cy="630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2F57BF-0A48-9517-6BF4-F8F881182A58}"/>
              </a:ext>
            </a:extLst>
          </p:cNvPr>
          <p:cNvCxnSpPr>
            <a:cxnSpLocks/>
          </p:cNvCxnSpPr>
          <p:nvPr/>
        </p:nvCxnSpPr>
        <p:spPr>
          <a:xfrm flipV="1">
            <a:off x="6633877" y="4632960"/>
            <a:ext cx="0" cy="1275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B5A02FA-1B43-CE7B-C913-CBC3A73AC79F}"/>
              </a:ext>
            </a:extLst>
          </p:cNvPr>
          <p:cNvCxnSpPr>
            <a:cxnSpLocks/>
          </p:cNvCxnSpPr>
          <p:nvPr/>
        </p:nvCxnSpPr>
        <p:spPr>
          <a:xfrm flipV="1">
            <a:off x="8650827" y="3579876"/>
            <a:ext cx="6129" cy="2328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FC53B6A-8EB7-F913-C5EA-8025B683EC26}"/>
              </a:ext>
            </a:extLst>
          </p:cNvPr>
          <p:cNvCxnSpPr>
            <a:cxnSpLocks/>
          </p:cNvCxnSpPr>
          <p:nvPr/>
        </p:nvCxnSpPr>
        <p:spPr>
          <a:xfrm flipV="1">
            <a:off x="10875446" y="2218944"/>
            <a:ext cx="0" cy="3648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8F2B13-E199-7307-12EC-A1E7597A8178}"/>
                  </a:ext>
                </a:extLst>
              </p:cNvPr>
              <p:cNvSpPr txBox="1"/>
              <p:nvPr/>
            </p:nvSpPr>
            <p:spPr>
              <a:xfrm>
                <a:off x="2911396" y="1066769"/>
                <a:ext cx="3291283" cy="11687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=2⋅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8F2B13-E199-7307-12EC-A1E7597A8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396" y="1066769"/>
                <a:ext cx="3291283" cy="11687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97586BE-3508-BA44-2434-C137698494CA}"/>
              </a:ext>
            </a:extLst>
          </p:cNvPr>
          <p:cNvSpPr/>
          <p:nvPr/>
        </p:nvSpPr>
        <p:spPr>
          <a:xfrm>
            <a:off x="2436030" y="651100"/>
            <a:ext cx="4072065" cy="206996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3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067188-EF8B-1F0A-A5DF-66BB28678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0" t="14483" r="8876" b="45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33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D2A967-BC3C-433C-1383-039C54FBE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50" t="13577" r="9251" b="52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73DA4F-2946-E2DE-D23B-5F262AFBC155}"/>
              </a:ext>
            </a:extLst>
          </p:cNvPr>
          <p:cNvSpPr txBox="1"/>
          <p:nvPr/>
        </p:nvSpPr>
        <p:spPr>
          <a:xfrm>
            <a:off x="2397034" y="2198548"/>
            <a:ext cx="438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Distance ~ -(4.7m/s^2)*time^2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CCF70DE-5A75-450E-60F3-CE2B51E9E8DF}"/>
              </a:ext>
            </a:extLst>
          </p:cNvPr>
          <p:cNvCxnSpPr>
            <a:cxnSpLocks/>
          </p:cNvCxnSpPr>
          <p:nvPr/>
        </p:nvCxnSpPr>
        <p:spPr>
          <a:xfrm flipV="1">
            <a:off x="4875245" y="1654940"/>
            <a:ext cx="846287" cy="443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222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464A54-1308-CDDA-77ED-88DA9901B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7" t="7008" r="10765" b="8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A43C71-AF10-4DEA-A5BA-51A1D2F033A2}"/>
              </a:ext>
            </a:extLst>
          </p:cNvPr>
          <p:cNvSpPr txBox="1"/>
          <p:nvPr/>
        </p:nvSpPr>
        <p:spPr>
          <a:xfrm>
            <a:off x="2035006" y="3198167"/>
            <a:ext cx="438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Velocity ~ -(9.4 m/s^2)*time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EFC464B-08B9-346E-0D57-E3700E89C922}"/>
              </a:ext>
            </a:extLst>
          </p:cNvPr>
          <p:cNvCxnSpPr>
            <a:cxnSpLocks/>
          </p:cNvCxnSpPr>
          <p:nvPr/>
        </p:nvCxnSpPr>
        <p:spPr>
          <a:xfrm flipV="1">
            <a:off x="4543697" y="2754963"/>
            <a:ext cx="846287" cy="443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FB85720-9F9F-2104-6EB4-C929DE4B4231}"/>
              </a:ext>
            </a:extLst>
          </p:cNvPr>
          <p:cNvSpPr txBox="1"/>
          <p:nvPr/>
        </p:nvSpPr>
        <p:spPr>
          <a:xfrm>
            <a:off x="2035006" y="4797250"/>
            <a:ext cx="480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9.4 m/s^2=2*4.7m/s^2</a:t>
            </a:r>
          </a:p>
        </p:txBody>
      </p:sp>
    </p:spTree>
    <p:extLst>
      <p:ext uri="{BB962C8B-B14F-4D97-AF65-F5344CB8AC3E}">
        <p14:creationId xmlns:p14="http://schemas.microsoft.com/office/powerpoint/2010/main" val="3443407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44BA07-8527-E2CC-BB58-F06425898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5" t="16066" r="9251" b="3397"/>
          <a:stretch/>
        </p:blipFill>
        <p:spPr>
          <a:xfrm>
            <a:off x="1" y="0"/>
            <a:ext cx="12163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25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44BA07-8527-E2CC-BB58-F06425898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5" t="16066" r="9251" b="3397"/>
          <a:stretch/>
        </p:blipFill>
        <p:spPr>
          <a:xfrm>
            <a:off x="1" y="0"/>
            <a:ext cx="12163060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A3A2FF-F148-F6A7-7047-AD61966CE4B5}"/>
              </a:ext>
            </a:extLst>
          </p:cNvPr>
          <p:cNvCxnSpPr/>
          <p:nvPr/>
        </p:nvCxnSpPr>
        <p:spPr>
          <a:xfrm>
            <a:off x="1388381" y="653400"/>
            <a:ext cx="10774680" cy="3459480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624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7BA790-F50E-AD00-48D7-5DFE6222F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9" t="15979" r="8942" b="43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1992C2-71C7-C6AA-5F9E-9A3E9F8DE77D}"/>
              </a:ext>
            </a:extLst>
          </p:cNvPr>
          <p:cNvCxnSpPr>
            <a:cxnSpLocks/>
          </p:cNvCxnSpPr>
          <p:nvPr/>
        </p:nvCxnSpPr>
        <p:spPr>
          <a:xfrm>
            <a:off x="844061" y="1073675"/>
            <a:ext cx="11347939" cy="4056185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8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3410F9-2FD2-9991-54B7-61C894D5E3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74" t="15064" r="8171" b="4642"/>
          <a:stretch/>
        </p:blipFill>
        <p:spPr>
          <a:xfrm>
            <a:off x="0" y="0"/>
            <a:ext cx="12188544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E3819-250A-9095-33C4-12EBD7887CB0}"/>
              </a:ext>
            </a:extLst>
          </p:cNvPr>
          <p:cNvSpPr txBox="1"/>
          <p:nvPr/>
        </p:nvSpPr>
        <p:spPr>
          <a:xfrm>
            <a:off x="1997522" y="393775"/>
            <a:ext cx="6410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Distance = (35 mph)*time=(1.1 miles)/(113.5s)*t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27CB043-1E72-CE56-A7D7-27E79FF34A3D}"/>
              </a:ext>
            </a:extLst>
          </p:cNvPr>
          <p:cNvCxnSpPr>
            <a:cxnSpLocks/>
          </p:cNvCxnSpPr>
          <p:nvPr/>
        </p:nvCxnSpPr>
        <p:spPr>
          <a:xfrm>
            <a:off x="4839629" y="855440"/>
            <a:ext cx="1019684" cy="5441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463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442748-D5C0-8472-7699-C0BC35B75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0" t="16551" r="9423" b="54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73E315-4FFB-6C92-48D9-1049063B1430}"/>
              </a:ext>
            </a:extLst>
          </p:cNvPr>
          <p:cNvCxnSpPr>
            <a:cxnSpLocks/>
          </p:cNvCxnSpPr>
          <p:nvPr/>
        </p:nvCxnSpPr>
        <p:spPr>
          <a:xfrm>
            <a:off x="854110" y="683994"/>
            <a:ext cx="11337890" cy="4554611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610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442748-D5C0-8472-7699-C0BC35B75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0" t="16551" r="9423" b="54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73E315-4FFB-6C92-48D9-1049063B1430}"/>
              </a:ext>
            </a:extLst>
          </p:cNvPr>
          <p:cNvCxnSpPr>
            <a:cxnSpLocks/>
          </p:cNvCxnSpPr>
          <p:nvPr/>
        </p:nvCxnSpPr>
        <p:spPr>
          <a:xfrm>
            <a:off x="854110" y="683994"/>
            <a:ext cx="11337890" cy="4554611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063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3B91CE-A49A-8977-CCFB-10CD6B149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9" t="18310" r="8262" b="41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C32BF6-CDA9-7094-7434-20102E1BCF76}"/>
              </a:ext>
            </a:extLst>
          </p:cNvPr>
          <p:cNvCxnSpPr>
            <a:cxnSpLocks/>
          </p:cNvCxnSpPr>
          <p:nvPr/>
        </p:nvCxnSpPr>
        <p:spPr>
          <a:xfrm>
            <a:off x="901700" y="756920"/>
            <a:ext cx="11127740" cy="3909060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435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EEBDC3-EA50-F4B6-755B-5CFD072EF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9" t="6692" r="992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B9059-289F-DD5A-6B1E-A7A18164614F}"/>
              </a:ext>
            </a:extLst>
          </p:cNvPr>
          <p:cNvSpPr txBox="1"/>
          <p:nvPr/>
        </p:nvSpPr>
        <p:spPr>
          <a:xfrm>
            <a:off x="2625634" y="1985188"/>
            <a:ext cx="4381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Distance = -(4.7m/s^2)*time^2</a:t>
            </a:r>
          </a:p>
          <a:p>
            <a:r>
              <a:rPr lang="en-US" sz="2400" dirty="0">
                <a:solidFill>
                  <a:srgbClr val="C00000"/>
                </a:solidFill>
              </a:rPr>
              <a:t>	      +(0.17 m/s)*time</a:t>
            </a:r>
          </a:p>
          <a:p>
            <a:r>
              <a:rPr lang="en-US" sz="2400" dirty="0">
                <a:solidFill>
                  <a:srgbClr val="C00000"/>
                </a:solidFill>
              </a:rPr>
              <a:t>	      +(.001 m)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663A9EF-1ABC-D37D-5EAF-AEBF94F26613}"/>
              </a:ext>
            </a:extLst>
          </p:cNvPr>
          <p:cNvCxnSpPr>
            <a:cxnSpLocks/>
          </p:cNvCxnSpPr>
          <p:nvPr/>
        </p:nvCxnSpPr>
        <p:spPr>
          <a:xfrm flipV="1">
            <a:off x="5103845" y="1441580"/>
            <a:ext cx="846287" cy="443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638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CFD0AD-CCC2-3DC6-774F-93499C2DA4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0" t="6195" r="9667" b="1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F029AE-E0D7-7B68-5300-1ECCF79C0FB7}"/>
              </a:ext>
            </a:extLst>
          </p:cNvPr>
          <p:cNvSpPr txBox="1"/>
          <p:nvPr/>
        </p:nvSpPr>
        <p:spPr>
          <a:xfrm>
            <a:off x="1369526" y="2843604"/>
            <a:ext cx="504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Velocity = -(9.46 m/s^2)*time+.17 m/s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0F3528-20A1-CE8F-8432-DEF85DCF2001}"/>
              </a:ext>
            </a:extLst>
          </p:cNvPr>
          <p:cNvCxnSpPr>
            <a:cxnSpLocks/>
          </p:cNvCxnSpPr>
          <p:nvPr/>
        </p:nvCxnSpPr>
        <p:spPr>
          <a:xfrm flipV="1">
            <a:off x="4376057" y="2423727"/>
            <a:ext cx="846287" cy="4432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941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501A888-F7BA-FA54-A27B-D563A521F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2" t="6991" r="98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F794CB-3F8A-9C71-4F6A-439E121E7593}"/>
                  </a:ext>
                </a:extLst>
              </p:cNvPr>
              <p:cNvSpPr txBox="1"/>
              <p:nvPr/>
            </p:nvSpPr>
            <p:spPr>
              <a:xfrm>
                <a:off x="2334726" y="2367895"/>
                <a:ext cx="5640874" cy="627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Acceleration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=  -(9.2 m/s^2)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F794CB-3F8A-9C71-4F6A-439E121E7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726" y="2367895"/>
                <a:ext cx="5640874" cy="627288"/>
              </a:xfrm>
              <a:prstGeom prst="rect">
                <a:avLst/>
              </a:prstGeom>
              <a:blipFill>
                <a:blip r:embed="rId3"/>
                <a:stretch>
                  <a:fillRect l="-1730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4EF0B0-E88D-D056-5836-38985D9EF840}"/>
              </a:ext>
            </a:extLst>
          </p:cNvPr>
          <p:cNvCxnSpPr>
            <a:cxnSpLocks/>
          </p:cNvCxnSpPr>
          <p:nvPr/>
        </p:nvCxnSpPr>
        <p:spPr>
          <a:xfrm>
            <a:off x="4447772" y="3109487"/>
            <a:ext cx="707391" cy="7533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981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3879D0-1C0A-640C-26D1-C13E076F3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7" t="6519" r="8667"/>
          <a:stretch/>
        </p:blipFill>
        <p:spPr>
          <a:xfrm>
            <a:off x="0" y="629920"/>
            <a:ext cx="11887200" cy="6117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157DEA-3C68-02EA-E7D5-9D78A540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47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Recall The Definition of The Derivative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001F1A-02D9-2216-14CF-A11FF662B9E9}"/>
              </a:ext>
            </a:extLst>
          </p:cNvPr>
          <p:cNvCxnSpPr>
            <a:cxnSpLocks/>
          </p:cNvCxnSpPr>
          <p:nvPr/>
        </p:nvCxnSpPr>
        <p:spPr>
          <a:xfrm>
            <a:off x="10578592" y="1838960"/>
            <a:ext cx="0" cy="30988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FF4971-2E58-0DE1-B478-49878D1B023C}"/>
              </a:ext>
            </a:extLst>
          </p:cNvPr>
          <p:cNvCxnSpPr>
            <a:cxnSpLocks/>
          </p:cNvCxnSpPr>
          <p:nvPr/>
        </p:nvCxnSpPr>
        <p:spPr>
          <a:xfrm flipH="1">
            <a:off x="5864352" y="4939792"/>
            <a:ext cx="4714240" cy="101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5A45B5-79CB-09C3-EC9C-084765E86F84}"/>
              </a:ext>
            </a:extLst>
          </p:cNvPr>
          <p:cNvCxnSpPr>
            <a:cxnSpLocks/>
          </p:cNvCxnSpPr>
          <p:nvPr/>
        </p:nvCxnSpPr>
        <p:spPr>
          <a:xfrm flipH="1">
            <a:off x="5864352" y="1851660"/>
            <a:ext cx="4714240" cy="30861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61E84F-7BE4-22CB-5320-3976028C4830}"/>
                  </a:ext>
                </a:extLst>
              </p:cNvPr>
              <p:cNvSpPr txBox="1"/>
              <p:nvPr/>
            </p:nvSpPr>
            <p:spPr>
              <a:xfrm>
                <a:off x="8480917" y="5048780"/>
                <a:ext cx="2628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/>
                  <a:t>x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61E84F-7BE4-22CB-5320-3976028C4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917" y="5048780"/>
                <a:ext cx="262892" cy="307777"/>
              </a:xfrm>
              <a:prstGeom prst="rect">
                <a:avLst/>
              </a:prstGeom>
              <a:blipFill>
                <a:blip r:embed="rId3"/>
                <a:stretch>
                  <a:fillRect l="-32558" t="-25490" r="-60465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96C763-4536-632B-8CE8-5F0E6303A82E}"/>
                  </a:ext>
                </a:extLst>
              </p:cNvPr>
              <p:cNvSpPr txBox="1"/>
              <p:nvPr/>
            </p:nvSpPr>
            <p:spPr>
              <a:xfrm>
                <a:off x="10804126" y="3429000"/>
                <a:ext cx="2677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/>
                  <a:t>y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96C763-4536-632B-8CE8-5F0E6303A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126" y="3429000"/>
                <a:ext cx="267702" cy="307777"/>
              </a:xfrm>
              <a:prstGeom prst="rect">
                <a:avLst/>
              </a:prstGeom>
              <a:blipFill>
                <a:blip r:embed="rId4"/>
                <a:stretch>
                  <a:fillRect l="-31818" t="-26000" r="-5909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86D1C0-9A55-F4E2-F122-051A25E825C9}"/>
                  </a:ext>
                </a:extLst>
              </p:cNvPr>
              <p:cNvSpPr txBox="1"/>
              <p:nvPr/>
            </p:nvSpPr>
            <p:spPr>
              <a:xfrm>
                <a:off x="7012695" y="2653913"/>
                <a:ext cx="1204625" cy="531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s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𝑙𝑜𝑝𝑒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</m:e>
                      <m:lim/>
                    </m:limLow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86D1C0-9A55-F4E2-F122-051A25E82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695" y="2653913"/>
                <a:ext cx="1204625" cy="531299"/>
              </a:xfrm>
              <a:prstGeom prst="rect">
                <a:avLst/>
              </a:prstGeom>
              <a:blipFill>
                <a:blip r:embed="rId5"/>
                <a:stretch>
                  <a:fillRect l="-12626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581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3879D0-1C0A-640C-26D1-C13E076F3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7" t="6519" r="8667"/>
          <a:stretch/>
        </p:blipFill>
        <p:spPr>
          <a:xfrm>
            <a:off x="-12568" y="635000"/>
            <a:ext cx="11887200" cy="6117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157DEA-3C68-02EA-E7D5-9D78A540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47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Recall The Derivative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001F1A-02D9-2216-14CF-A11FF662B9E9}"/>
              </a:ext>
            </a:extLst>
          </p:cNvPr>
          <p:cNvCxnSpPr>
            <a:cxnSpLocks/>
          </p:cNvCxnSpPr>
          <p:nvPr/>
        </p:nvCxnSpPr>
        <p:spPr>
          <a:xfrm>
            <a:off x="10578592" y="1838960"/>
            <a:ext cx="0" cy="30988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FF4971-2E58-0DE1-B478-49878D1B023C}"/>
              </a:ext>
            </a:extLst>
          </p:cNvPr>
          <p:cNvCxnSpPr>
            <a:cxnSpLocks/>
          </p:cNvCxnSpPr>
          <p:nvPr/>
        </p:nvCxnSpPr>
        <p:spPr>
          <a:xfrm flipH="1">
            <a:off x="5864352" y="4939792"/>
            <a:ext cx="4714240" cy="101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5A45B5-79CB-09C3-EC9C-084765E86F84}"/>
              </a:ext>
            </a:extLst>
          </p:cNvPr>
          <p:cNvCxnSpPr>
            <a:cxnSpLocks/>
          </p:cNvCxnSpPr>
          <p:nvPr/>
        </p:nvCxnSpPr>
        <p:spPr>
          <a:xfrm flipH="1">
            <a:off x="5864352" y="1851660"/>
            <a:ext cx="4714240" cy="30861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61E84F-7BE4-22CB-5320-3976028C4830}"/>
                  </a:ext>
                </a:extLst>
              </p:cNvPr>
              <p:cNvSpPr txBox="1"/>
              <p:nvPr/>
            </p:nvSpPr>
            <p:spPr>
              <a:xfrm>
                <a:off x="8480917" y="5048780"/>
                <a:ext cx="2628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/>
                  <a:t>x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61E84F-7BE4-22CB-5320-3976028C4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917" y="5048780"/>
                <a:ext cx="262892" cy="307777"/>
              </a:xfrm>
              <a:prstGeom prst="rect">
                <a:avLst/>
              </a:prstGeom>
              <a:blipFill>
                <a:blip r:embed="rId3"/>
                <a:stretch>
                  <a:fillRect l="-32558" t="-25490" r="-60465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96C763-4536-632B-8CE8-5F0E6303A82E}"/>
                  </a:ext>
                </a:extLst>
              </p:cNvPr>
              <p:cNvSpPr txBox="1"/>
              <p:nvPr/>
            </p:nvSpPr>
            <p:spPr>
              <a:xfrm>
                <a:off x="10804126" y="3429000"/>
                <a:ext cx="2677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/>
                  <a:t>y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96C763-4536-632B-8CE8-5F0E6303A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126" y="3429000"/>
                <a:ext cx="267702" cy="307777"/>
              </a:xfrm>
              <a:prstGeom prst="rect">
                <a:avLst/>
              </a:prstGeom>
              <a:blipFill>
                <a:blip r:embed="rId4"/>
                <a:stretch>
                  <a:fillRect l="-31818" t="-26000" r="-5909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F359B3-7CD8-4490-C479-FC25620E932D}"/>
                  </a:ext>
                </a:extLst>
              </p:cNvPr>
              <p:cNvSpPr txBox="1"/>
              <p:nvPr/>
            </p:nvSpPr>
            <p:spPr>
              <a:xfrm>
                <a:off x="2919652" y="2291554"/>
                <a:ext cx="1910716" cy="661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F359B3-7CD8-4490-C479-FC25620E9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652" y="2291554"/>
                <a:ext cx="1910716" cy="6612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86D1C0-9A55-F4E2-F122-051A25E825C9}"/>
                  </a:ext>
                </a:extLst>
              </p:cNvPr>
              <p:cNvSpPr txBox="1"/>
              <p:nvPr/>
            </p:nvSpPr>
            <p:spPr>
              <a:xfrm>
                <a:off x="7012695" y="2653913"/>
                <a:ext cx="1204625" cy="531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s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𝑙𝑜𝑝𝑒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</m:e>
                      <m:lim/>
                    </m:limLow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86D1C0-9A55-F4E2-F122-051A25E82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695" y="2653913"/>
                <a:ext cx="1204625" cy="531299"/>
              </a:xfrm>
              <a:prstGeom prst="rect">
                <a:avLst/>
              </a:prstGeom>
              <a:blipFill>
                <a:blip r:embed="rId6"/>
                <a:stretch>
                  <a:fillRect l="-12626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1ABB1E-EFA5-0FCB-AB08-533A68CB0994}"/>
              </a:ext>
            </a:extLst>
          </p:cNvPr>
          <p:cNvCxnSpPr>
            <a:cxnSpLocks/>
          </p:cNvCxnSpPr>
          <p:nvPr/>
        </p:nvCxnSpPr>
        <p:spPr>
          <a:xfrm>
            <a:off x="9897872" y="2574075"/>
            <a:ext cx="0" cy="15849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4DD079-EF32-DB48-A652-91B50E096328}"/>
              </a:ext>
            </a:extLst>
          </p:cNvPr>
          <p:cNvCxnSpPr>
            <a:cxnSpLocks/>
          </p:cNvCxnSpPr>
          <p:nvPr/>
        </p:nvCxnSpPr>
        <p:spPr>
          <a:xfrm flipH="1">
            <a:off x="7615007" y="4159035"/>
            <a:ext cx="2282865" cy="5449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70CFDD-6719-3D69-5A46-CFC15749C488}"/>
              </a:ext>
            </a:extLst>
          </p:cNvPr>
          <p:cNvCxnSpPr>
            <a:cxnSpLocks/>
          </p:cNvCxnSpPr>
          <p:nvPr/>
        </p:nvCxnSpPr>
        <p:spPr>
          <a:xfrm flipH="1">
            <a:off x="8217320" y="3838677"/>
            <a:ext cx="1224298" cy="2724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A2A0E6-E38A-201E-E3C9-60B16C7B037A}"/>
              </a:ext>
            </a:extLst>
          </p:cNvPr>
          <p:cNvCxnSpPr>
            <a:cxnSpLocks/>
          </p:cNvCxnSpPr>
          <p:nvPr/>
        </p:nvCxnSpPr>
        <p:spPr>
          <a:xfrm>
            <a:off x="9437160" y="2980475"/>
            <a:ext cx="3512" cy="87884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F4C635-04C2-5D65-EDBA-4CA91A3DD734}"/>
              </a:ext>
            </a:extLst>
          </p:cNvPr>
          <p:cNvCxnSpPr>
            <a:cxnSpLocks/>
          </p:cNvCxnSpPr>
          <p:nvPr/>
        </p:nvCxnSpPr>
        <p:spPr>
          <a:xfrm flipH="1">
            <a:off x="8551490" y="3645954"/>
            <a:ext cx="543578" cy="656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E73FF0D-9E71-0234-6C91-94D262417C01}"/>
              </a:ext>
            </a:extLst>
          </p:cNvPr>
          <p:cNvCxnSpPr>
            <a:cxnSpLocks/>
          </p:cNvCxnSpPr>
          <p:nvPr/>
        </p:nvCxnSpPr>
        <p:spPr>
          <a:xfrm>
            <a:off x="9099614" y="3253791"/>
            <a:ext cx="0" cy="39997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868481-E694-1979-63FE-175346BD4D94}"/>
              </a:ext>
            </a:extLst>
          </p:cNvPr>
          <p:cNvCxnSpPr>
            <a:cxnSpLocks/>
          </p:cNvCxnSpPr>
          <p:nvPr/>
        </p:nvCxnSpPr>
        <p:spPr>
          <a:xfrm flipH="1">
            <a:off x="7615007" y="2580640"/>
            <a:ext cx="2282865" cy="163945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6FEAE1E-E4E3-8309-A50A-8C9F82D5B54D}"/>
              </a:ext>
            </a:extLst>
          </p:cNvPr>
          <p:cNvCxnSpPr>
            <a:cxnSpLocks/>
          </p:cNvCxnSpPr>
          <p:nvPr/>
        </p:nvCxnSpPr>
        <p:spPr>
          <a:xfrm flipH="1">
            <a:off x="8217320" y="2973866"/>
            <a:ext cx="1219840" cy="88288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28AD6AB-E1E9-152E-0C29-32150B612C3B}"/>
              </a:ext>
            </a:extLst>
          </p:cNvPr>
          <p:cNvCxnSpPr>
            <a:cxnSpLocks/>
          </p:cNvCxnSpPr>
          <p:nvPr/>
        </p:nvCxnSpPr>
        <p:spPr>
          <a:xfrm flipH="1">
            <a:off x="8551490" y="3251225"/>
            <a:ext cx="543578" cy="40129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5488387-88E9-FDF8-3BE9-C7D7B76A5208}"/>
              </a:ext>
            </a:extLst>
          </p:cNvPr>
          <p:cNvCxnSpPr>
            <a:cxnSpLocks/>
          </p:cNvCxnSpPr>
          <p:nvPr/>
        </p:nvCxnSpPr>
        <p:spPr>
          <a:xfrm flipH="1">
            <a:off x="5896742" y="1488186"/>
            <a:ext cx="5761858" cy="4017264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573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3879D0-1C0A-640C-26D1-C13E076F3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7" t="6519" r="8667"/>
          <a:stretch/>
        </p:blipFill>
        <p:spPr>
          <a:xfrm>
            <a:off x="-13484" y="635000"/>
            <a:ext cx="11887200" cy="6117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157DEA-3C68-02EA-E7D5-9D78A540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47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Recall The Derivative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001F1A-02D9-2216-14CF-A11FF662B9E9}"/>
              </a:ext>
            </a:extLst>
          </p:cNvPr>
          <p:cNvCxnSpPr>
            <a:cxnSpLocks/>
          </p:cNvCxnSpPr>
          <p:nvPr/>
        </p:nvCxnSpPr>
        <p:spPr>
          <a:xfrm flipH="1">
            <a:off x="11346961" y="866741"/>
            <a:ext cx="6839" cy="253528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5A45B5-79CB-09C3-EC9C-084765E86F84}"/>
              </a:ext>
            </a:extLst>
          </p:cNvPr>
          <p:cNvCxnSpPr>
            <a:cxnSpLocks/>
          </p:cNvCxnSpPr>
          <p:nvPr/>
        </p:nvCxnSpPr>
        <p:spPr>
          <a:xfrm flipH="1">
            <a:off x="8756439" y="866741"/>
            <a:ext cx="2615693" cy="261108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61E84F-7BE4-22CB-5320-3976028C4830}"/>
                  </a:ext>
                </a:extLst>
              </p:cNvPr>
              <p:cNvSpPr txBox="1"/>
              <p:nvPr/>
            </p:nvSpPr>
            <p:spPr>
              <a:xfrm>
                <a:off x="10147161" y="3540020"/>
                <a:ext cx="2628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/>
                  <a:t>x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61E84F-7BE4-22CB-5320-3976028C4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7161" y="3540020"/>
                <a:ext cx="262892" cy="307777"/>
              </a:xfrm>
              <a:prstGeom prst="rect">
                <a:avLst/>
              </a:prstGeom>
              <a:blipFill>
                <a:blip r:embed="rId3"/>
                <a:stretch>
                  <a:fillRect l="-34884" t="-26000" r="-5814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96C763-4536-632B-8CE8-5F0E6303A82E}"/>
                  </a:ext>
                </a:extLst>
              </p:cNvPr>
              <p:cNvSpPr txBox="1"/>
              <p:nvPr/>
            </p:nvSpPr>
            <p:spPr>
              <a:xfrm>
                <a:off x="11424733" y="2346136"/>
                <a:ext cx="2677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/>
                  <a:t>y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96C763-4536-632B-8CE8-5F0E6303A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4733" y="2346136"/>
                <a:ext cx="267702" cy="307777"/>
              </a:xfrm>
              <a:prstGeom prst="rect">
                <a:avLst/>
              </a:prstGeom>
              <a:blipFill>
                <a:blip r:embed="rId4"/>
                <a:stretch>
                  <a:fillRect l="-31818" t="-26000" r="-5909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F359B3-7CD8-4490-C479-FC25620E932D}"/>
                  </a:ext>
                </a:extLst>
              </p:cNvPr>
              <p:cNvSpPr txBox="1"/>
              <p:nvPr/>
            </p:nvSpPr>
            <p:spPr>
              <a:xfrm>
                <a:off x="2919652" y="2291554"/>
                <a:ext cx="1910716" cy="661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F359B3-7CD8-4490-C479-FC25620E9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652" y="2291554"/>
                <a:ext cx="1910716" cy="6612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86D1C0-9A55-F4E2-F122-051A25E825C9}"/>
                  </a:ext>
                </a:extLst>
              </p:cNvPr>
              <p:cNvSpPr txBox="1"/>
              <p:nvPr/>
            </p:nvSpPr>
            <p:spPr>
              <a:xfrm>
                <a:off x="7012695" y="2653913"/>
                <a:ext cx="1204625" cy="531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rgbClr val="836967"/>
                    </a:solidFill>
                  </a:rPr>
                  <a:t>s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0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𝑙𝑜𝑝𝑒</m:t>
                        </m:r>
                        <m:r>
                          <a:rPr lang="en-US" sz="20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</m:e>
                      <m:lim/>
                    </m:limLow>
                    <m:f>
                      <m:fPr>
                        <m:ctrlPr>
                          <a:rPr 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86D1C0-9A55-F4E2-F122-051A25E82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695" y="2653913"/>
                <a:ext cx="1204625" cy="531299"/>
              </a:xfrm>
              <a:prstGeom prst="rect">
                <a:avLst/>
              </a:prstGeom>
              <a:blipFill>
                <a:blip r:embed="rId6"/>
                <a:stretch>
                  <a:fillRect l="-12626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1ABB1E-EFA5-0FCB-AB08-533A68CB0994}"/>
              </a:ext>
            </a:extLst>
          </p:cNvPr>
          <p:cNvCxnSpPr>
            <a:cxnSpLocks/>
          </p:cNvCxnSpPr>
          <p:nvPr/>
        </p:nvCxnSpPr>
        <p:spPr>
          <a:xfrm>
            <a:off x="10278872" y="2134384"/>
            <a:ext cx="0" cy="131374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70CFDD-6719-3D69-5A46-CFC15749C488}"/>
              </a:ext>
            </a:extLst>
          </p:cNvPr>
          <p:cNvCxnSpPr>
            <a:cxnSpLocks/>
          </p:cNvCxnSpPr>
          <p:nvPr/>
        </p:nvCxnSpPr>
        <p:spPr>
          <a:xfrm flipH="1">
            <a:off x="8770788" y="3410695"/>
            <a:ext cx="2601344" cy="7410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E73FF0D-9E71-0234-6C91-94D262417C01}"/>
              </a:ext>
            </a:extLst>
          </p:cNvPr>
          <p:cNvCxnSpPr>
            <a:cxnSpLocks/>
          </p:cNvCxnSpPr>
          <p:nvPr/>
        </p:nvCxnSpPr>
        <p:spPr>
          <a:xfrm>
            <a:off x="9609043" y="2791254"/>
            <a:ext cx="0" cy="68657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28AD6AB-E1E9-152E-0C29-32150B612C3B}"/>
              </a:ext>
            </a:extLst>
          </p:cNvPr>
          <p:cNvCxnSpPr>
            <a:cxnSpLocks/>
          </p:cNvCxnSpPr>
          <p:nvPr/>
        </p:nvCxnSpPr>
        <p:spPr>
          <a:xfrm flipH="1">
            <a:off x="8551490" y="3251225"/>
            <a:ext cx="543578" cy="40129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5488387-88E9-FDF8-3BE9-C7D7B76A5208}"/>
              </a:ext>
            </a:extLst>
          </p:cNvPr>
          <p:cNvCxnSpPr>
            <a:cxnSpLocks/>
          </p:cNvCxnSpPr>
          <p:nvPr/>
        </p:nvCxnSpPr>
        <p:spPr>
          <a:xfrm flipH="1">
            <a:off x="5942350" y="1476439"/>
            <a:ext cx="5761858" cy="4017264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B2917E0-13BF-DE8C-A116-265FC8637333}"/>
              </a:ext>
            </a:extLst>
          </p:cNvPr>
          <p:cNvCxnSpPr>
            <a:cxnSpLocks/>
          </p:cNvCxnSpPr>
          <p:nvPr/>
        </p:nvCxnSpPr>
        <p:spPr>
          <a:xfrm>
            <a:off x="9287039" y="3093720"/>
            <a:ext cx="0" cy="39067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FFBA7B3-C0CA-D681-A864-A76BD03186D2}"/>
              </a:ext>
            </a:extLst>
          </p:cNvPr>
          <p:cNvCxnSpPr>
            <a:cxnSpLocks/>
          </p:cNvCxnSpPr>
          <p:nvPr/>
        </p:nvCxnSpPr>
        <p:spPr>
          <a:xfrm flipH="1">
            <a:off x="8743809" y="2134384"/>
            <a:ext cx="1535063" cy="13593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B451FEA-3D29-FD23-48C9-B6F0A02E40E2}"/>
              </a:ext>
            </a:extLst>
          </p:cNvPr>
          <p:cNvCxnSpPr>
            <a:cxnSpLocks/>
          </p:cNvCxnSpPr>
          <p:nvPr/>
        </p:nvCxnSpPr>
        <p:spPr>
          <a:xfrm flipH="1">
            <a:off x="8783418" y="2814045"/>
            <a:ext cx="838139" cy="60910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94A61DC-4E4B-D3D4-0616-6A0F25BCBE78}"/>
              </a:ext>
            </a:extLst>
          </p:cNvPr>
          <p:cNvCxnSpPr>
            <a:cxnSpLocks/>
          </p:cNvCxnSpPr>
          <p:nvPr/>
        </p:nvCxnSpPr>
        <p:spPr>
          <a:xfrm flipH="1">
            <a:off x="8770788" y="2798370"/>
            <a:ext cx="849533" cy="66363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0A25EFC-B18F-33D5-D474-AEDA07DE6D5B}"/>
              </a:ext>
            </a:extLst>
          </p:cNvPr>
          <p:cNvCxnSpPr>
            <a:cxnSpLocks/>
          </p:cNvCxnSpPr>
          <p:nvPr/>
        </p:nvCxnSpPr>
        <p:spPr>
          <a:xfrm flipH="1">
            <a:off x="8732500" y="3093720"/>
            <a:ext cx="552908" cy="40710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230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289B6-1FB8-84AE-6FB2-02020E2C7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480" y="227138"/>
            <a:ext cx="8321040" cy="1325563"/>
          </a:xfrm>
        </p:spPr>
        <p:txBody>
          <a:bodyPr/>
          <a:lstStyle/>
          <a:p>
            <a:r>
              <a:rPr lang="en-US" dirty="0"/>
              <a:t>What about Purely Mathematically?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EC9826-01B6-15F2-AA99-01ABB46BE8E3}"/>
                  </a:ext>
                </a:extLst>
              </p:cNvPr>
              <p:cNvSpPr txBox="1"/>
              <p:nvPr/>
            </p:nvSpPr>
            <p:spPr>
              <a:xfrm>
                <a:off x="3891023" y="1996993"/>
                <a:ext cx="440995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EC9826-01B6-15F2-AA99-01ABB46BE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023" y="1996993"/>
                <a:ext cx="440995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B38D91-B288-2EAE-E520-441248624DAD}"/>
                  </a:ext>
                </a:extLst>
              </p:cNvPr>
              <p:cNvSpPr txBox="1"/>
              <p:nvPr/>
            </p:nvSpPr>
            <p:spPr>
              <a:xfrm>
                <a:off x="3048000" y="3454332"/>
                <a:ext cx="6096000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B38D91-B288-2EAE-E520-441248624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454332"/>
                <a:ext cx="6096000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EAA9FB-8932-51C8-DA46-04FC5B327528}"/>
                  </a:ext>
                </a:extLst>
              </p:cNvPr>
              <p:cNvSpPr txBox="1"/>
              <p:nvPr/>
            </p:nvSpPr>
            <p:spPr>
              <a:xfrm>
                <a:off x="3048000" y="5015418"/>
                <a:ext cx="6096000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EAA9FB-8932-51C8-DA46-04FC5B327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015418"/>
                <a:ext cx="6096000" cy="910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21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32AC3B-2963-2BBD-3689-07F901808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8" t="14335" r="8087" b="5472"/>
          <a:stretch/>
        </p:blipFill>
        <p:spPr>
          <a:xfrm>
            <a:off x="-10674" y="0"/>
            <a:ext cx="1221200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4DED06-5743-E590-28A5-0802959610FA}"/>
              </a:ext>
            </a:extLst>
          </p:cNvPr>
          <p:cNvSpPr txBox="1"/>
          <p:nvPr/>
        </p:nvSpPr>
        <p:spPr>
          <a:xfrm>
            <a:off x="2543934" y="622919"/>
            <a:ext cx="4827022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Distance = (36 mph)*time-(0.2 miles)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4A60151-54F3-5D5A-1A85-89F29F9F2C13}"/>
              </a:ext>
            </a:extLst>
          </p:cNvPr>
          <p:cNvCxnSpPr>
            <a:cxnSpLocks/>
          </p:cNvCxnSpPr>
          <p:nvPr/>
        </p:nvCxnSpPr>
        <p:spPr>
          <a:xfrm>
            <a:off x="692916" y="4395661"/>
            <a:ext cx="11240937" cy="0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915AD40-2FDD-18D5-492B-0DA349F2B812}"/>
              </a:ext>
            </a:extLst>
          </p:cNvPr>
          <p:cNvCxnSpPr/>
          <p:nvPr/>
        </p:nvCxnSpPr>
        <p:spPr>
          <a:xfrm>
            <a:off x="4823615" y="1084583"/>
            <a:ext cx="1035698" cy="3150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265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289B6-1FB8-84AE-6FB2-02020E2C7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480" y="227138"/>
            <a:ext cx="8321040" cy="1325563"/>
          </a:xfrm>
        </p:spPr>
        <p:txBody>
          <a:bodyPr/>
          <a:lstStyle/>
          <a:p>
            <a:r>
              <a:rPr lang="en-US" dirty="0"/>
              <a:t>What about Purely Mathematically?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EC9826-01B6-15F2-AA99-01ABB46BE8E3}"/>
                  </a:ext>
                </a:extLst>
              </p:cNvPr>
              <p:cNvSpPr txBox="1"/>
              <p:nvPr/>
            </p:nvSpPr>
            <p:spPr>
              <a:xfrm>
                <a:off x="3891023" y="1996993"/>
                <a:ext cx="4409954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EC9826-01B6-15F2-AA99-01ABB46BE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023" y="1996993"/>
                <a:ext cx="4409954" cy="8066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B38D91-B288-2EAE-E520-441248624DAD}"/>
                  </a:ext>
                </a:extLst>
              </p:cNvPr>
              <p:cNvSpPr txBox="1"/>
              <p:nvPr/>
            </p:nvSpPr>
            <p:spPr>
              <a:xfrm>
                <a:off x="3048000" y="3454332"/>
                <a:ext cx="6096000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B38D91-B288-2EAE-E520-441248624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454332"/>
                <a:ext cx="6096000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EAA9FB-8932-51C8-DA46-04FC5B327528}"/>
                  </a:ext>
                </a:extLst>
              </p:cNvPr>
              <p:cNvSpPr txBox="1"/>
              <p:nvPr/>
            </p:nvSpPr>
            <p:spPr>
              <a:xfrm>
                <a:off x="3048000" y="5015418"/>
                <a:ext cx="6096000" cy="910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b="0" i="1" baseline="30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800" b="0" i="1" baseline="30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EAA9FB-8932-51C8-DA46-04FC5B327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015418"/>
                <a:ext cx="6096000" cy="910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885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19BA7-8727-DEE9-629D-A41DB0EBF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44" y="18255"/>
            <a:ext cx="11067661" cy="1325563"/>
          </a:xfrm>
        </p:spPr>
        <p:txBody>
          <a:bodyPr/>
          <a:lstStyle/>
          <a:p>
            <a:r>
              <a:rPr lang="en-US" dirty="0"/>
              <a:t>Let’s assume a = 9.8 m/s^2 (the accepted value)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DDF5E-785F-8ED3-4BC2-117E9EC5C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CB113-5B79-B4F4-1292-E03C107BC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906"/>
            <a:ext cx="12192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78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B06DD-D45F-FBBF-A7DE-11853FF2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67971-1C97-5070-FA8F-C9456BC51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9924C6-1E68-C03C-90FE-0CC000F39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800"/>
            <a:ext cx="12192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08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500626-C623-91CD-1193-11E28428E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800"/>
            <a:ext cx="12192000" cy="5740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274182-19C6-EBEF-381B-C0C55CCBCEB8}"/>
              </a:ext>
            </a:extLst>
          </p:cNvPr>
          <p:cNvSpPr/>
          <p:nvPr/>
        </p:nvSpPr>
        <p:spPr>
          <a:xfrm>
            <a:off x="242596" y="1690688"/>
            <a:ext cx="765110" cy="2955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418072-D7A8-0D8B-9CBB-C5054CE55B3B}"/>
              </a:ext>
            </a:extLst>
          </p:cNvPr>
          <p:cNvSpPr txBox="1"/>
          <p:nvPr/>
        </p:nvSpPr>
        <p:spPr>
          <a:xfrm rot="16200000">
            <a:off x="-1107806" y="3167390"/>
            <a:ext cx="3224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Acceleration (m/s^2)</a:t>
            </a:r>
          </a:p>
        </p:txBody>
      </p:sp>
    </p:spTree>
    <p:extLst>
      <p:ext uri="{BB962C8B-B14F-4D97-AF65-F5344CB8AC3E}">
        <p14:creationId xmlns:p14="http://schemas.microsoft.com/office/powerpoint/2010/main" val="3390787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tanding on a chair&#10;&#10;Description automatically generated with medium confidence">
            <a:extLst>
              <a:ext uri="{FF2B5EF4-FFF2-40B4-BE49-F238E27FC236}">
                <a16:creationId xmlns:a16="http://schemas.microsoft.com/office/drawing/2014/main" id="{0E8A953A-0A21-0EFD-1160-7CADD5832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79" y="-27215"/>
            <a:ext cx="3888241" cy="691243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6E376B-E5D5-C1F9-E12B-E09E37C6290C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3093220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=9.8/2*0.0^2=0.00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6E376B-E5D5-C1F9-E12B-E09E37C62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3093220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DDE320-2D26-FB24-34AF-C929A4F27287}"/>
                  </a:ext>
                </a:extLst>
              </p:cNvPr>
              <p:cNvSpPr txBox="1"/>
              <p:nvPr/>
            </p:nvSpPr>
            <p:spPr>
              <a:xfrm>
                <a:off x="918942" y="2830285"/>
                <a:ext cx="281784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/>
                    </m:sSup>
                  </m:oMath>
                </a14:m>
                <a:r>
                  <a:rPr lang="en-US" dirty="0"/>
                  <a:t>=9.8*0.0=0.00 </a:t>
                </a:r>
                <a:r>
                  <a:rPr lang="en-US" i="1" dirty="0"/>
                  <a:t>m/</a:t>
                </a:r>
                <a:r>
                  <a:rPr lang="en-US" dirty="0"/>
                  <a:t>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DDE320-2D26-FB24-34AF-C929A4F27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2" y="2830285"/>
                <a:ext cx="2817845" cy="392993"/>
              </a:xfrm>
              <a:prstGeom prst="rect">
                <a:avLst/>
              </a:prstGeom>
              <a:blipFill>
                <a:blip r:embed="rId4"/>
                <a:stretch>
                  <a:fillRect t="-153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729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1CEA-1220-A97A-DC06-323C3D66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on a stepladder&#10;&#10;Description automatically generated with medium confidence">
            <a:extLst>
              <a:ext uri="{FF2B5EF4-FFF2-40B4-BE49-F238E27FC236}">
                <a16:creationId xmlns:a16="http://schemas.microsoft.com/office/drawing/2014/main" id="{4ACAD13A-8824-0E87-A3C0-9C044728E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765" y="0"/>
            <a:ext cx="3866469" cy="687372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639F59-0713-4F83-8B1E-50F9752E16D1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3243822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=9.8/2*0.05^2=0.01</a:t>
                </a:r>
                <a:r>
                  <a:rPr lang="en-US" i="1" dirty="0"/>
                  <a:t> m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639F59-0713-4F83-8B1E-50F9752E1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3243822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5882CF-BE6B-152B-3A30-CB4C1BDC4795}"/>
                  </a:ext>
                </a:extLst>
              </p:cNvPr>
              <p:cNvSpPr txBox="1"/>
              <p:nvPr/>
            </p:nvSpPr>
            <p:spPr>
              <a:xfrm>
                <a:off x="918942" y="2830285"/>
                <a:ext cx="3027907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/>
                    </m:sSup>
                  </m:oMath>
                </a14:m>
                <a:r>
                  <a:rPr lang="en-US" dirty="0"/>
                  <a:t>=9.8*0.05=0.49 </a:t>
                </a:r>
                <a:r>
                  <a:rPr lang="en-US" i="1" dirty="0"/>
                  <a:t>m/</a:t>
                </a:r>
                <a:r>
                  <a:rPr lang="en-US" dirty="0"/>
                  <a:t>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5882CF-BE6B-152B-3A30-CB4C1BDC4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2" y="2830285"/>
                <a:ext cx="3027907" cy="392993"/>
              </a:xfrm>
              <a:prstGeom prst="rect">
                <a:avLst/>
              </a:prstGeom>
              <a:blipFill>
                <a:blip r:embed="rId4"/>
                <a:stretch>
                  <a:fillRect t="-153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478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4C43-C8EE-365A-CB62-6700C409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on a chair&#10;&#10;Description automatically generated with medium confidence">
            <a:extLst>
              <a:ext uri="{FF2B5EF4-FFF2-40B4-BE49-F238E27FC236}">
                <a16:creationId xmlns:a16="http://schemas.microsoft.com/office/drawing/2014/main" id="{D5C07228-6017-F750-4E8C-E864E61CB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55" y="0"/>
            <a:ext cx="3881289" cy="690007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89E37C-0827-1863-E3BB-E55F458352FA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=9.8/2*0.1^2=0.05</a:t>
                </a:r>
                <a:r>
                  <a:rPr lang="en-US" i="1" dirty="0"/>
                  <a:t> m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89E37C-0827-1863-E3BB-E55F45835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68E55C-CFA5-4D82-0417-9E6450E61650}"/>
                  </a:ext>
                </a:extLst>
              </p:cNvPr>
              <p:cNvSpPr txBox="1"/>
              <p:nvPr/>
            </p:nvSpPr>
            <p:spPr>
              <a:xfrm>
                <a:off x="918942" y="2830285"/>
                <a:ext cx="281784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/>
                    </m:sSup>
                  </m:oMath>
                </a14:m>
                <a:r>
                  <a:rPr lang="en-US" dirty="0"/>
                  <a:t>=9.8*0.1=0.98 </a:t>
                </a:r>
                <a:r>
                  <a:rPr lang="en-US" i="1" dirty="0"/>
                  <a:t>m/</a:t>
                </a:r>
                <a:r>
                  <a:rPr lang="en-US" dirty="0"/>
                  <a:t>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68E55C-CFA5-4D82-0417-9E6450E61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2" y="2830285"/>
                <a:ext cx="2817845" cy="392993"/>
              </a:xfrm>
              <a:prstGeom prst="rect">
                <a:avLst/>
              </a:prstGeom>
              <a:blipFill>
                <a:blip r:embed="rId4"/>
                <a:stretch>
                  <a:fillRect t="-153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132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3CF9-2061-B991-323E-7A2B5396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on a chair measuring his height&#10;&#10;Description automatically generated with low confidence">
            <a:extLst>
              <a:ext uri="{FF2B5EF4-FFF2-40B4-BE49-F238E27FC236}">
                <a16:creationId xmlns:a16="http://schemas.microsoft.com/office/drawing/2014/main" id="{AAF1770E-BB1A-EF90-A679-372AFEAA4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18" y="0"/>
            <a:ext cx="3871764" cy="68831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CEC7B9-4DDC-4E0A-A4BD-D1A7C0324696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=9.8/2*0.15^2=0.11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CEC7B9-4DDC-4E0A-A4BD-D1A7C0324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CFDB86-26D1-3046-EB48-6836A095D7A3}"/>
                  </a:ext>
                </a:extLst>
              </p:cNvPr>
              <p:cNvSpPr txBox="1"/>
              <p:nvPr/>
            </p:nvSpPr>
            <p:spPr>
              <a:xfrm>
                <a:off x="918942" y="2830285"/>
                <a:ext cx="299991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0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/>
                    </m:sSup>
                  </m:oMath>
                </a14:m>
                <a:r>
                  <a:rPr lang="en-US" dirty="0"/>
                  <a:t>=9.8*0.05=1.47 </a:t>
                </a:r>
                <a:r>
                  <a:rPr lang="en-US" i="1" dirty="0"/>
                  <a:t>m/</a:t>
                </a:r>
                <a:r>
                  <a:rPr lang="en-US" dirty="0"/>
                  <a:t>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CFDB86-26D1-3046-EB48-6836A095D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2" y="2830285"/>
                <a:ext cx="2999915" cy="392993"/>
              </a:xfrm>
              <a:prstGeom prst="rect">
                <a:avLst/>
              </a:prstGeom>
              <a:blipFill>
                <a:blip r:embed="rId4"/>
                <a:stretch>
                  <a:fillRect t="-153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516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DBEC-7550-FEF4-0D47-A600E01EB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on a chair&#10;&#10;Description automatically generated with low confidence">
            <a:extLst>
              <a:ext uri="{FF2B5EF4-FFF2-40B4-BE49-F238E27FC236}">
                <a16:creationId xmlns:a16="http://schemas.microsoft.com/office/drawing/2014/main" id="{56A98437-5A72-6F76-D527-AB21305A5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4" cy="685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F77311-E13F-9433-CE89-FF38FD7957F6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=9.8/2*0.2^2=0.19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F77311-E13F-9433-CE89-FF38FD795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5BCFE9-8859-4C6F-1C07-D83FDBF1CA4B}"/>
                  </a:ext>
                </a:extLst>
              </p:cNvPr>
              <p:cNvSpPr txBox="1"/>
              <p:nvPr/>
            </p:nvSpPr>
            <p:spPr>
              <a:xfrm>
                <a:off x="918942" y="2830285"/>
                <a:ext cx="281784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/>
                    </m:sSup>
                  </m:oMath>
                </a14:m>
                <a:r>
                  <a:rPr lang="en-US" dirty="0"/>
                  <a:t>=9.8*0.2=1.96 </a:t>
                </a:r>
                <a:r>
                  <a:rPr lang="en-US" i="1" dirty="0"/>
                  <a:t>m/</a:t>
                </a:r>
                <a:r>
                  <a:rPr lang="en-US" dirty="0"/>
                  <a:t>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5BCFE9-8859-4C6F-1C07-D83FDBF1C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2" y="2830285"/>
                <a:ext cx="2817845" cy="392993"/>
              </a:xfrm>
              <a:prstGeom prst="rect">
                <a:avLst/>
              </a:prstGeom>
              <a:blipFill>
                <a:blip r:embed="rId4"/>
                <a:stretch>
                  <a:fillRect t="-153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1374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052AF-3010-651D-DC51-42CEA4943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on a chair&#10;&#10;Description automatically generated with low confidence">
            <a:extLst>
              <a:ext uri="{FF2B5EF4-FFF2-40B4-BE49-F238E27FC236}">
                <a16:creationId xmlns:a16="http://schemas.microsoft.com/office/drawing/2014/main" id="{322C2E0E-7BAC-E5FA-D0D4-07A450FCE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4" cy="685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39F242-9D42-6198-A1BA-5C62C6ABF1A3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=9.8/2*0.25^2=0.31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39F242-9D42-6198-A1BA-5C62C6ABF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B64A10-51CC-0CEA-E7C5-FDD5EF63E424}"/>
                  </a:ext>
                </a:extLst>
              </p:cNvPr>
              <p:cNvSpPr txBox="1"/>
              <p:nvPr/>
            </p:nvSpPr>
            <p:spPr>
              <a:xfrm>
                <a:off x="918942" y="2830285"/>
                <a:ext cx="314920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/>
                    </m:sSup>
                  </m:oMath>
                </a14:m>
                <a:r>
                  <a:rPr lang="en-US" dirty="0"/>
                  <a:t>=9.8*0.25=2.45 </a:t>
                </a:r>
                <a:r>
                  <a:rPr lang="en-US" i="1" dirty="0"/>
                  <a:t>m/</a:t>
                </a:r>
                <a:r>
                  <a:rPr lang="en-US" dirty="0"/>
                  <a:t>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B64A10-51CC-0CEA-E7C5-FDD5EF63E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2" y="2830285"/>
                <a:ext cx="3149205" cy="392993"/>
              </a:xfrm>
              <a:prstGeom prst="rect">
                <a:avLst/>
              </a:prstGeom>
              <a:blipFill>
                <a:blip r:embed="rId4"/>
                <a:stretch>
                  <a:fillRect t="-153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68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32AC3B-2963-2BBD-3689-07F901808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8" t="14335" r="8087" b="5472"/>
          <a:stretch/>
        </p:blipFill>
        <p:spPr>
          <a:xfrm>
            <a:off x="0" y="0"/>
            <a:ext cx="12212005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BA0BEA-B68C-5DE9-F51F-DC848E5D19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8" t="14335" r="8087" b="45569"/>
          <a:stretch/>
        </p:blipFill>
        <p:spPr>
          <a:xfrm>
            <a:off x="-57644" y="0"/>
            <a:ext cx="12212005" cy="3429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5A36E2-1729-0E3E-1CB6-D1B754DF3F1A}"/>
              </a:ext>
            </a:extLst>
          </p:cNvPr>
          <p:cNvCxnSpPr/>
          <p:nvPr/>
        </p:nvCxnSpPr>
        <p:spPr>
          <a:xfrm>
            <a:off x="1737437" y="1201834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B0BCA8-888A-9840-3881-CC9B4C2266A6}"/>
              </a:ext>
            </a:extLst>
          </p:cNvPr>
          <p:cNvCxnSpPr/>
          <p:nvPr/>
        </p:nvCxnSpPr>
        <p:spPr>
          <a:xfrm>
            <a:off x="2813569" y="809948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E0F8BF2-17AF-41A3-3B21-E9601B00BBBA}"/>
              </a:ext>
            </a:extLst>
          </p:cNvPr>
          <p:cNvCxnSpPr/>
          <p:nvPr/>
        </p:nvCxnSpPr>
        <p:spPr>
          <a:xfrm>
            <a:off x="3616001" y="567353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D956B6-315E-88EF-B368-E75B6FCD3702}"/>
              </a:ext>
            </a:extLst>
          </p:cNvPr>
          <p:cNvCxnSpPr/>
          <p:nvPr/>
        </p:nvCxnSpPr>
        <p:spPr>
          <a:xfrm>
            <a:off x="4502410" y="539361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FA7BDA-692A-9730-077D-062E9717A52F}"/>
              </a:ext>
            </a:extLst>
          </p:cNvPr>
          <p:cNvCxnSpPr/>
          <p:nvPr/>
        </p:nvCxnSpPr>
        <p:spPr>
          <a:xfrm>
            <a:off x="5615863" y="729083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A66269-9017-5881-FD36-A1DE680551DB}"/>
              </a:ext>
            </a:extLst>
          </p:cNvPr>
          <p:cNvCxnSpPr/>
          <p:nvPr/>
        </p:nvCxnSpPr>
        <p:spPr>
          <a:xfrm>
            <a:off x="6766639" y="610895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36F0A3-0A0A-ED2C-153E-1425C4887539}"/>
              </a:ext>
            </a:extLst>
          </p:cNvPr>
          <p:cNvCxnSpPr/>
          <p:nvPr/>
        </p:nvCxnSpPr>
        <p:spPr>
          <a:xfrm>
            <a:off x="7656157" y="567352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CFE71D-63D8-2CF6-A0D9-ED1546C0030C}"/>
              </a:ext>
            </a:extLst>
          </p:cNvPr>
          <p:cNvCxnSpPr/>
          <p:nvPr/>
        </p:nvCxnSpPr>
        <p:spPr>
          <a:xfrm>
            <a:off x="8415047" y="374520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A7C8F7-5A78-2CE4-F43F-7B14B3D75E7D}"/>
              </a:ext>
            </a:extLst>
          </p:cNvPr>
          <p:cNvCxnSpPr/>
          <p:nvPr/>
        </p:nvCxnSpPr>
        <p:spPr>
          <a:xfrm>
            <a:off x="9192598" y="433614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329128-8A0B-CCF7-C5AD-4B1A91EB08C0}"/>
              </a:ext>
            </a:extLst>
          </p:cNvPr>
          <p:cNvCxnSpPr/>
          <p:nvPr/>
        </p:nvCxnSpPr>
        <p:spPr>
          <a:xfrm>
            <a:off x="10147431" y="502038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6059C8-679A-948E-A8FF-B27B50CB3085}"/>
              </a:ext>
            </a:extLst>
          </p:cNvPr>
          <p:cNvCxnSpPr>
            <a:cxnSpLocks/>
          </p:cNvCxnSpPr>
          <p:nvPr/>
        </p:nvCxnSpPr>
        <p:spPr>
          <a:xfrm>
            <a:off x="11251554" y="346528"/>
            <a:ext cx="0" cy="5342942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09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E7E8A-4E16-BB6E-BFF5-DB4B8189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on a chair&#10;&#10;Description automatically generated with medium confidence">
            <a:extLst>
              <a:ext uri="{FF2B5EF4-FFF2-40B4-BE49-F238E27FC236}">
                <a16:creationId xmlns:a16="http://schemas.microsoft.com/office/drawing/2014/main" id="{0FE347C2-4138-E7AF-3C4C-1F60B7CF4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4" cy="685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82F42F-7C61-DC79-8223-B0DC0FB6C250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=9.8/2*0.3^2=0.44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82F42F-7C61-DC79-8223-B0DC0FB6C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0C8EE8-ACB2-B5F2-B2B9-E88FB8D46E79}"/>
                  </a:ext>
                </a:extLst>
              </p:cNvPr>
              <p:cNvSpPr txBox="1"/>
              <p:nvPr/>
            </p:nvSpPr>
            <p:spPr>
              <a:xfrm>
                <a:off x="918942" y="2830285"/>
                <a:ext cx="3009246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/>
                    </m:sSup>
                  </m:oMath>
                </a14:m>
                <a:r>
                  <a:rPr lang="en-US" dirty="0"/>
                  <a:t>=9.8*0.05=2.94 </a:t>
                </a:r>
                <a:r>
                  <a:rPr lang="en-US" i="1" dirty="0"/>
                  <a:t>m/</a:t>
                </a:r>
                <a:r>
                  <a:rPr lang="en-US" dirty="0"/>
                  <a:t>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0C8EE8-ACB2-B5F2-B2B9-E88FB8D46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2" y="2830285"/>
                <a:ext cx="3009246" cy="392993"/>
              </a:xfrm>
              <a:prstGeom prst="rect">
                <a:avLst/>
              </a:prstGeom>
              <a:blipFill>
                <a:blip r:embed="rId4"/>
                <a:stretch>
                  <a:fillRect t="-153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6619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FDC69-41AA-E38D-472F-C6FDFCA12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on a chair&#10;&#10;Description automatically generated with low confidence">
            <a:extLst>
              <a:ext uri="{FF2B5EF4-FFF2-40B4-BE49-F238E27FC236}">
                <a16:creationId xmlns:a16="http://schemas.microsoft.com/office/drawing/2014/main" id="{A775EB94-012B-5824-79FB-A07071CB9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4" cy="685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23473A-F157-0500-69D5-6BA83C56CBB2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=9.8/2*0.35^2=0.60 </a:t>
                </a:r>
                <a:r>
                  <a:rPr lang="en-US" i="1" dirty="0"/>
                  <a:t>m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23473A-F157-0500-69D5-6BA83C56C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30971-4BD0-C977-D289-F2809F346B38}"/>
                  </a:ext>
                </a:extLst>
              </p:cNvPr>
              <p:cNvSpPr txBox="1"/>
              <p:nvPr/>
            </p:nvSpPr>
            <p:spPr>
              <a:xfrm>
                <a:off x="918942" y="2830285"/>
                <a:ext cx="2934601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/>
                    </m:sSup>
                  </m:oMath>
                </a14:m>
                <a:r>
                  <a:rPr lang="en-US" dirty="0"/>
                  <a:t>=9.8*0.05=3.43 </a:t>
                </a:r>
                <a:r>
                  <a:rPr lang="en-US" i="1" dirty="0"/>
                  <a:t>m/</a:t>
                </a:r>
                <a:r>
                  <a:rPr lang="en-US" dirty="0"/>
                  <a:t>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530971-4BD0-C977-D289-F2809F346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2" y="2830285"/>
                <a:ext cx="2934601" cy="392993"/>
              </a:xfrm>
              <a:prstGeom prst="rect">
                <a:avLst/>
              </a:prstGeom>
              <a:blipFill>
                <a:blip r:embed="rId4"/>
                <a:stretch>
                  <a:fillRect t="-153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850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B9B6-9AB6-0364-FEFF-17ACA229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on a chair&#10;&#10;Description automatically generated with low confidence">
            <a:extLst>
              <a:ext uri="{FF2B5EF4-FFF2-40B4-BE49-F238E27FC236}">
                <a16:creationId xmlns:a16="http://schemas.microsoft.com/office/drawing/2014/main" id="{1EBA06E5-0E6A-033A-4E73-913941259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80" y="-10886"/>
            <a:ext cx="3862239" cy="686620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403820-F832-640B-FEAC-BD9AAFCAE7C8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=9.8/2*0.0^2=0.78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403820-F832-640B-FEAC-BD9AAFCAE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CF3634-DB89-0D72-F0F1-399596821B3C}"/>
                  </a:ext>
                </a:extLst>
              </p:cNvPr>
              <p:cNvSpPr txBox="1"/>
              <p:nvPr/>
            </p:nvSpPr>
            <p:spPr>
              <a:xfrm>
                <a:off x="918942" y="2830285"/>
                <a:ext cx="281784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/>
                    </m:sSup>
                  </m:oMath>
                </a14:m>
                <a:r>
                  <a:rPr lang="en-US" dirty="0"/>
                  <a:t>=9.8*0.4=3.9 </a:t>
                </a:r>
                <a:r>
                  <a:rPr lang="en-US" i="1" dirty="0"/>
                  <a:t>m/</a:t>
                </a:r>
                <a:r>
                  <a:rPr lang="en-US" dirty="0"/>
                  <a:t>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CF3634-DB89-0D72-F0F1-399596821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2" y="2830285"/>
                <a:ext cx="2817845" cy="392993"/>
              </a:xfrm>
              <a:prstGeom prst="rect">
                <a:avLst/>
              </a:prstGeom>
              <a:blipFill>
                <a:blip r:embed="rId4"/>
                <a:stretch>
                  <a:fillRect t="-153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5558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9BBD6-A3AD-3477-7AE0-BE180DE4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on a stepladder&#10;&#10;Description automatically generated with low confidence">
            <a:extLst>
              <a:ext uri="{FF2B5EF4-FFF2-40B4-BE49-F238E27FC236}">
                <a16:creationId xmlns:a16="http://schemas.microsoft.com/office/drawing/2014/main" id="{8E073A5E-F533-A746-1D55-04E4DF6C3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4" cy="685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C09C85-4F38-0B50-DA5C-6E66DB0BD0A1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=9.8/2*0.45^2=0.99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C09C85-4F38-0B50-DA5C-6E66DB0BD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48BBE5-3F17-87E4-99B1-AA9E5F6991ED}"/>
                  </a:ext>
                </a:extLst>
              </p:cNvPr>
              <p:cNvSpPr txBox="1"/>
              <p:nvPr/>
            </p:nvSpPr>
            <p:spPr>
              <a:xfrm>
                <a:off x="918942" y="2830285"/>
                <a:ext cx="2962593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/>
                    </m:sSup>
                  </m:oMath>
                </a14:m>
                <a:r>
                  <a:rPr lang="en-US" dirty="0"/>
                  <a:t>=9.8*0.05=4.41 </a:t>
                </a:r>
                <a:r>
                  <a:rPr lang="en-US" i="1" dirty="0"/>
                  <a:t>m/</a:t>
                </a:r>
                <a:r>
                  <a:rPr lang="en-US" dirty="0"/>
                  <a:t>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48BBE5-3F17-87E4-99B1-AA9E5F699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2" y="2830285"/>
                <a:ext cx="2962593" cy="392993"/>
              </a:xfrm>
              <a:prstGeom prst="rect">
                <a:avLst/>
              </a:prstGeom>
              <a:blipFill>
                <a:blip r:embed="rId4"/>
                <a:stretch>
                  <a:fillRect t="-153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5863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9150-9C86-D397-47C6-A109CF613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on a chair&#10;&#10;Description automatically generated with low confidence">
            <a:extLst>
              <a:ext uri="{FF2B5EF4-FFF2-40B4-BE49-F238E27FC236}">
                <a16:creationId xmlns:a16="http://schemas.microsoft.com/office/drawing/2014/main" id="{D34F43E2-B128-B5F3-3EF8-14854ACED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80" y="0"/>
            <a:ext cx="3862240" cy="686620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DDFDEE-259D-FE0D-B231-9BCD0F53267A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=9.8/2*0.5^2=1.23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DDFDEE-259D-FE0D-B231-9BCD0F532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255FB3-7D47-C1D8-98DD-480480F0C94B}"/>
                  </a:ext>
                </a:extLst>
              </p:cNvPr>
              <p:cNvSpPr txBox="1"/>
              <p:nvPr/>
            </p:nvSpPr>
            <p:spPr>
              <a:xfrm>
                <a:off x="918942" y="2830285"/>
                <a:ext cx="3009246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/>
                    </m:sSup>
                  </m:oMath>
                </a14:m>
                <a:r>
                  <a:rPr lang="en-US" dirty="0"/>
                  <a:t>=9.8*0.05=4.90 </a:t>
                </a:r>
                <a:r>
                  <a:rPr lang="en-US" i="1" dirty="0"/>
                  <a:t>m/</a:t>
                </a:r>
                <a:r>
                  <a:rPr lang="en-US" dirty="0"/>
                  <a:t>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255FB3-7D47-C1D8-98DD-480480F0C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2" y="2830285"/>
                <a:ext cx="3009246" cy="392993"/>
              </a:xfrm>
              <a:prstGeom prst="rect">
                <a:avLst/>
              </a:prstGeom>
              <a:blipFill>
                <a:blip r:embed="rId4"/>
                <a:stretch>
                  <a:fillRect t="-153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2026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14FE0-61B1-E6DF-07AC-9062166D3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on a chair&#10;&#10;Description automatically generated with medium confidence">
            <a:extLst>
              <a:ext uri="{FF2B5EF4-FFF2-40B4-BE49-F238E27FC236}">
                <a16:creationId xmlns:a16="http://schemas.microsoft.com/office/drawing/2014/main" id="{9FE59E67-606F-388A-E568-FA2352C45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00" y="-18467"/>
            <a:ext cx="3878399" cy="689493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10009F-8CB7-129C-90EE-81501B0F5E66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=9.8/2*0.0^2=1.48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10009F-8CB7-129C-90EE-81501B0F5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9F0FA9-492A-6D46-ABCC-2BD8A2AD1EDE}"/>
                  </a:ext>
                </a:extLst>
              </p:cNvPr>
              <p:cNvSpPr txBox="1"/>
              <p:nvPr/>
            </p:nvSpPr>
            <p:spPr>
              <a:xfrm>
                <a:off x="918942" y="2830285"/>
                <a:ext cx="30558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/>
                    </m:sSup>
                  </m:oMath>
                </a14:m>
                <a:r>
                  <a:rPr lang="en-US" dirty="0"/>
                  <a:t>=9.8*0.05=5.39 </a:t>
                </a:r>
                <a:r>
                  <a:rPr lang="en-US" i="1" dirty="0"/>
                  <a:t>m/</a:t>
                </a:r>
                <a:r>
                  <a:rPr lang="en-US" dirty="0"/>
                  <a:t>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9F0FA9-492A-6D46-ABCC-2BD8A2AD1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2" y="2830285"/>
                <a:ext cx="3055899" cy="392993"/>
              </a:xfrm>
              <a:prstGeom prst="rect">
                <a:avLst/>
              </a:prstGeom>
              <a:blipFill>
                <a:blip r:embed="rId4"/>
                <a:stretch>
                  <a:fillRect t="-153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3526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A0A0D-BB92-CA2E-2632-EA401DEA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on a scale&#10;&#10;Description automatically generated with low confidence">
            <a:extLst>
              <a:ext uri="{FF2B5EF4-FFF2-40B4-BE49-F238E27FC236}">
                <a16:creationId xmlns:a16="http://schemas.microsoft.com/office/drawing/2014/main" id="{54BACAF5-9B6F-46BA-98CF-FCC5AEB5B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4" cy="685800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71FA31-F27E-874C-65B9-E781FA36174E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=9.8/2*0.0^2=1.76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71FA31-F27E-874C-65B9-E781FA361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E25670-FCB7-BFF1-619A-39DB16297E32}"/>
                  </a:ext>
                </a:extLst>
              </p:cNvPr>
              <p:cNvSpPr txBox="1"/>
              <p:nvPr/>
            </p:nvSpPr>
            <p:spPr>
              <a:xfrm>
                <a:off x="918942" y="2830285"/>
                <a:ext cx="305589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/>
                    </m:sSup>
                  </m:oMath>
                </a14:m>
                <a:r>
                  <a:rPr lang="en-US" dirty="0"/>
                  <a:t>=9.8*0.05=5.88 </a:t>
                </a:r>
                <a:r>
                  <a:rPr lang="en-US" i="1" dirty="0"/>
                  <a:t>m/</a:t>
                </a:r>
                <a:r>
                  <a:rPr lang="en-US" dirty="0"/>
                  <a:t>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E25670-FCB7-BFF1-619A-39DB16297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2" y="2830285"/>
                <a:ext cx="3055899" cy="392993"/>
              </a:xfrm>
              <a:prstGeom prst="rect">
                <a:avLst/>
              </a:prstGeom>
              <a:blipFill>
                <a:blip r:embed="rId4"/>
                <a:stretch>
                  <a:fillRect t="-153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5645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1579-11E3-C73F-BB62-BCEABA86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on a chair&#10;&#10;Description automatically generated with low confidence">
            <a:extLst>
              <a:ext uri="{FF2B5EF4-FFF2-40B4-BE49-F238E27FC236}">
                <a16:creationId xmlns:a16="http://schemas.microsoft.com/office/drawing/2014/main" id="{60919F79-A136-D979-78D1-75B7226F2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4" cy="685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B6D579-5D79-37F2-84D7-35B841F9C558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=9.8/2*0.65^2=2.07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B6D579-5D79-37F2-84D7-35B841F9C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B8F405-20BE-01A2-F987-4E6689DA60A1}"/>
                  </a:ext>
                </a:extLst>
              </p:cNvPr>
              <p:cNvSpPr txBox="1"/>
              <p:nvPr/>
            </p:nvSpPr>
            <p:spPr>
              <a:xfrm>
                <a:off x="918942" y="2830285"/>
                <a:ext cx="2981254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/>
                    </m:sSup>
                  </m:oMath>
                </a14:m>
                <a:r>
                  <a:rPr lang="en-US" dirty="0"/>
                  <a:t>=9.8*0.05=6.37 </a:t>
                </a:r>
                <a:r>
                  <a:rPr lang="en-US" i="1" dirty="0"/>
                  <a:t>m/</a:t>
                </a:r>
                <a:r>
                  <a:rPr lang="en-US" dirty="0"/>
                  <a:t>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B8F405-20BE-01A2-F987-4E6689DA6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2" y="2830285"/>
                <a:ext cx="2981254" cy="669992"/>
              </a:xfrm>
              <a:prstGeom prst="rect">
                <a:avLst/>
              </a:prstGeom>
              <a:blipFill>
                <a:blip r:embed="rId4"/>
                <a:stretch>
                  <a:fillRect t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3141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tanding on a stepladder&#10;&#10;Description automatically generated with low confidence">
            <a:extLst>
              <a:ext uri="{FF2B5EF4-FFF2-40B4-BE49-F238E27FC236}">
                <a16:creationId xmlns:a16="http://schemas.microsoft.com/office/drawing/2014/main" id="{80E65B33-00AD-274E-0401-B5729269E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4" cy="685800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9F46A9-1BD4-AAB7-0887-075BF64F0C55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=9.8/2*0.7^2=02.4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9F46A9-1BD4-AAB7-0887-075BF64F0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F62CE9-8758-5834-B049-C9124336090E}"/>
                  </a:ext>
                </a:extLst>
              </p:cNvPr>
              <p:cNvSpPr txBox="1"/>
              <p:nvPr/>
            </p:nvSpPr>
            <p:spPr>
              <a:xfrm>
                <a:off x="918942" y="2830285"/>
                <a:ext cx="3102552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/>
                    </m:sSup>
                  </m:oMath>
                </a14:m>
                <a:r>
                  <a:rPr lang="en-US" dirty="0"/>
                  <a:t>=9.8*0.05=6.86 </a:t>
                </a:r>
                <a:r>
                  <a:rPr lang="en-US" i="1" dirty="0"/>
                  <a:t>m/</a:t>
                </a:r>
                <a:r>
                  <a:rPr lang="en-US" dirty="0"/>
                  <a:t>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F62CE9-8758-5834-B049-C91243360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2" y="2830285"/>
                <a:ext cx="3102552" cy="392993"/>
              </a:xfrm>
              <a:prstGeom prst="rect">
                <a:avLst/>
              </a:prstGeom>
              <a:blipFill>
                <a:blip r:embed="rId4"/>
                <a:stretch>
                  <a:fillRect t="-153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8792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EA98-9519-2F56-96AA-59EE1E05C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person, sport, physical fitness, clothing&#10;&#10;Description automatically generated">
            <a:extLst>
              <a:ext uri="{FF2B5EF4-FFF2-40B4-BE49-F238E27FC236}">
                <a16:creationId xmlns:a16="http://schemas.microsoft.com/office/drawing/2014/main" id="{06FBB630-EFEE-EE97-9AEC-A6D1853DE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21" y="0"/>
            <a:ext cx="3858157" cy="685894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D60FB5-9BD3-765C-441A-C207B21143DF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3093220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=9.8/2*0.0^2=0.00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D60FB5-9BD3-765C-441A-C207B2114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3093220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405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32AC3B-2963-2BBD-3689-07F901808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8" t="14335" r="8087" b="5472"/>
          <a:stretch/>
        </p:blipFill>
        <p:spPr>
          <a:xfrm>
            <a:off x="-1" y="0"/>
            <a:ext cx="12212005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1DAF69-8D2D-EA18-96DF-B4376672F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8" t="14335" r="8087" b="45569"/>
          <a:stretch/>
        </p:blipFill>
        <p:spPr>
          <a:xfrm>
            <a:off x="-57644" y="0"/>
            <a:ext cx="12212005" cy="3429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5A36E2-1729-0E3E-1CB6-D1B754DF3F1A}"/>
              </a:ext>
            </a:extLst>
          </p:cNvPr>
          <p:cNvCxnSpPr/>
          <p:nvPr/>
        </p:nvCxnSpPr>
        <p:spPr>
          <a:xfrm>
            <a:off x="1737438" y="984120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B0BCA8-888A-9840-3881-CC9B4C2266A6}"/>
              </a:ext>
            </a:extLst>
          </p:cNvPr>
          <p:cNvCxnSpPr/>
          <p:nvPr/>
        </p:nvCxnSpPr>
        <p:spPr>
          <a:xfrm>
            <a:off x="2828083" y="729083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E0F8BF2-17AF-41A3-3B21-E9601B00BBBA}"/>
              </a:ext>
            </a:extLst>
          </p:cNvPr>
          <p:cNvCxnSpPr/>
          <p:nvPr/>
        </p:nvCxnSpPr>
        <p:spPr>
          <a:xfrm>
            <a:off x="3616001" y="567353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D956B6-315E-88EF-B368-E75B6FCD3702}"/>
              </a:ext>
            </a:extLst>
          </p:cNvPr>
          <p:cNvCxnSpPr/>
          <p:nvPr/>
        </p:nvCxnSpPr>
        <p:spPr>
          <a:xfrm>
            <a:off x="4502410" y="539361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FA7BDA-692A-9730-077D-062E9717A52F}"/>
              </a:ext>
            </a:extLst>
          </p:cNvPr>
          <p:cNvCxnSpPr/>
          <p:nvPr/>
        </p:nvCxnSpPr>
        <p:spPr>
          <a:xfrm>
            <a:off x="5615863" y="729083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A66269-9017-5881-FD36-A1DE680551DB}"/>
              </a:ext>
            </a:extLst>
          </p:cNvPr>
          <p:cNvCxnSpPr/>
          <p:nvPr/>
        </p:nvCxnSpPr>
        <p:spPr>
          <a:xfrm>
            <a:off x="6766639" y="610895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36F0A3-0A0A-ED2C-153E-1425C4887539}"/>
              </a:ext>
            </a:extLst>
          </p:cNvPr>
          <p:cNvCxnSpPr/>
          <p:nvPr/>
        </p:nvCxnSpPr>
        <p:spPr>
          <a:xfrm>
            <a:off x="7656157" y="567352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CFE71D-63D8-2CF6-A0D9-ED1546C0030C}"/>
              </a:ext>
            </a:extLst>
          </p:cNvPr>
          <p:cNvCxnSpPr/>
          <p:nvPr/>
        </p:nvCxnSpPr>
        <p:spPr>
          <a:xfrm>
            <a:off x="8415047" y="374520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A7C8F7-5A78-2CE4-F43F-7B14B3D75E7D}"/>
              </a:ext>
            </a:extLst>
          </p:cNvPr>
          <p:cNvCxnSpPr/>
          <p:nvPr/>
        </p:nvCxnSpPr>
        <p:spPr>
          <a:xfrm>
            <a:off x="9192598" y="433614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329128-8A0B-CCF7-C5AD-4B1A91EB08C0}"/>
              </a:ext>
            </a:extLst>
          </p:cNvPr>
          <p:cNvCxnSpPr/>
          <p:nvPr/>
        </p:nvCxnSpPr>
        <p:spPr>
          <a:xfrm>
            <a:off x="10147431" y="502038"/>
            <a:ext cx="0" cy="47053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6059C8-679A-948E-A8FF-B27B50CB3085}"/>
              </a:ext>
            </a:extLst>
          </p:cNvPr>
          <p:cNvCxnSpPr>
            <a:cxnSpLocks/>
          </p:cNvCxnSpPr>
          <p:nvPr/>
        </p:nvCxnSpPr>
        <p:spPr>
          <a:xfrm>
            <a:off x="11251554" y="346528"/>
            <a:ext cx="0" cy="5342942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329687-F6BE-EAA1-660A-DDB253167147}"/>
              </a:ext>
            </a:extLst>
          </p:cNvPr>
          <p:cNvCxnSpPr>
            <a:cxnSpLocks/>
          </p:cNvCxnSpPr>
          <p:nvPr/>
        </p:nvCxnSpPr>
        <p:spPr>
          <a:xfrm>
            <a:off x="4973320" y="1605747"/>
            <a:ext cx="1259205" cy="190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51E724-FEC7-E8A8-80A3-A64A87A728C2}"/>
              </a:ext>
            </a:extLst>
          </p:cNvPr>
          <p:cNvCxnSpPr>
            <a:cxnSpLocks/>
          </p:cNvCxnSpPr>
          <p:nvPr/>
        </p:nvCxnSpPr>
        <p:spPr>
          <a:xfrm>
            <a:off x="6232525" y="1453515"/>
            <a:ext cx="0" cy="15413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4DFEE2-06B7-F267-2BEC-BB685E2B28D8}"/>
              </a:ext>
            </a:extLst>
          </p:cNvPr>
          <p:cNvCxnSpPr>
            <a:cxnSpLocks/>
          </p:cNvCxnSpPr>
          <p:nvPr/>
        </p:nvCxnSpPr>
        <p:spPr>
          <a:xfrm>
            <a:off x="7261479" y="1297137"/>
            <a:ext cx="763905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83D0DF4-F8F0-99EF-DE2B-49B21F35A286}"/>
              </a:ext>
            </a:extLst>
          </p:cNvPr>
          <p:cNvCxnSpPr>
            <a:cxnSpLocks/>
          </p:cNvCxnSpPr>
          <p:nvPr/>
        </p:nvCxnSpPr>
        <p:spPr>
          <a:xfrm>
            <a:off x="8025384" y="1143000"/>
            <a:ext cx="0" cy="15413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2225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0363B-B1AA-9FC7-65CE-0C6E287D4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person, clothing, footwear, physical fitness&#10;&#10;Description automatically generated">
            <a:extLst>
              <a:ext uri="{FF2B5EF4-FFF2-40B4-BE49-F238E27FC236}">
                <a16:creationId xmlns:a16="http://schemas.microsoft.com/office/drawing/2014/main" id="{3F5C54CF-1440-D20D-A0DF-B5C7CA87E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21" y="0"/>
            <a:ext cx="3858157" cy="685894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6D7696-F0AC-2E03-90A2-FB1F49DC8713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3243822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=9.8/2*0.05^2=0.01</a:t>
                </a:r>
                <a:r>
                  <a:rPr lang="en-US" i="1" dirty="0"/>
                  <a:t> m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6D7696-F0AC-2E03-90A2-FB1F49DC8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3243822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2638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D92B-AE3D-9B3E-771B-2B356A05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in a room with a measuring tape&#10;&#10;Description automatically generated with low confidence">
            <a:extLst>
              <a:ext uri="{FF2B5EF4-FFF2-40B4-BE49-F238E27FC236}">
                <a16:creationId xmlns:a16="http://schemas.microsoft.com/office/drawing/2014/main" id="{7D171313-388E-8F12-014F-986F85F30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21" y="-948"/>
            <a:ext cx="3858157" cy="685894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5D202D-547E-A01C-FD70-4C0EE57FBF2B}"/>
                  </a:ext>
                </a:extLst>
              </p:cNvPr>
              <p:cNvSpPr txBox="1"/>
              <p:nvPr/>
            </p:nvSpPr>
            <p:spPr>
              <a:xfrm>
                <a:off x="918942" y="2830285"/>
                <a:ext cx="281784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/>
                    </m:sSup>
                  </m:oMath>
                </a14:m>
                <a:r>
                  <a:rPr lang="en-US" dirty="0"/>
                  <a:t>=9.8*0.1=0.98 </a:t>
                </a:r>
                <a:r>
                  <a:rPr lang="en-US" i="1" dirty="0"/>
                  <a:t>m/</a:t>
                </a:r>
                <a:r>
                  <a:rPr lang="en-US" dirty="0"/>
                  <a:t>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5D202D-547E-A01C-FD70-4C0EE57FB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2" y="2830285"/>
                <a:ext cx="2817845" cy="392993"/>
              </a:xfrm>
              <a:prstGeom prst="rect">
                <a:avLst/>
              </a:prstGeom>
              <a:blipFill>
                <a:blip r:embed="rId3"/>
                <a:stretch>
                  <a:fillRect t="-153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4380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57B56-3AD5-FF3A-827A-A807794D7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in a room with a measuring tape&#10;&#10;Description automatically generated with low confidence">
            <a:extLst>
              <a:ext uri="{FF2B5EF4-FFF2-40B4-BE49-F238E27FC236}">
                <a16:creationId xmlns:a16="http://schemas.microsoft.com/office/drawing/2014/main" id="{D0802E66-298B-09A6-4126-9D87A2432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78" y="0"/>
            <a:ext cx="3869043" cy="68783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63DF35-89D6-B16B-DE2F-714F9D32D7FB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=9.8/2*0.15^2=0.11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63DF35-89D6-B16B-DE2F-714F9D32D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27934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98CFD-9E8F-F0F4-8093-EEE1BA6E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in a room with a measuring tape&#10;&#10;Description automatically generated with low confidence">
            <a:extLst>
              <a:ext uri="{FF2B5EF4-FFF2-40B4-BE49-F238E27FC236}">
                <a16:creationId xmlns:a16="http://schemas.microsoft.com/office/drawing/2014/main" id="{ECB3AE79-AFD0-40CF-BC0A-044D3CD0C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21" y="0"/>
            <a:ext cx="3858157" cy="685894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DFE10D-3D51-7273-1C7A-8004480CCB2A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=9.8/2*0.2^2=0.19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DFE10D-3D51-7273-1C7A-8004480CC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8934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702E-9B21-628E-3225-BECA275DA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in a room with a measuring tape&#10;&#10;Description automatically generated with low confidence">
            <a:extLst>
              <a:ext uri="{FF2B5EF4-FFF2-40B4-BE49-F238E27FC236}">
                <a16:creationId xmlns:a16="http://schemas.microsoft.com/office/drawing/2014/main" id="{73D5D722-120C-6147-EFBE-DDC569C2D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4" cy="685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7A934A-4A60-79A4-9D54-5C4B52F1DB14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=9.8/2*0.25^2=0.31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7A934A-4A60-79A4-9D54-5C4B52F1D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9050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94174-69C0-5934-B9F9-149B8E0B7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person, footwear, clothing, dance&#10;&#10;Description automatically generated">
            <a:extLst>
              <a:ext uri="{FF2B5EF4-FFF2-40B4-BE49-F238E27FC236}">
                <a16:creationId xmlns:a16="http://schemas.microsoft.com/office/drawing/2014/main" id="{11EF3BD0-D2E4-677C-7E1B-E7FDEF7EB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21" y="0"/>
            <a:ext cx="3858158" cy="68589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5B4076-DA14-EABC-E250-16D7F586C56E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=9.8/2*0.3^2=0.44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5B4076-DA14-EABC-E250-16D7F586C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256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96D7E-8A19-374C-66FC-AE8F24F32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in a room with a measuring tape&#10;&#10;Description automatically generated with low confidence">
            <a:extLst>
              <a:ext uri="{FF2B5EF4-FFF2-40B4-BE49-F238E27FC236}">
                <a16:creationId xmlns:a16="http://schemas.microsoft.com/office/drawing/2014/main" id="{9FED22C4-A0BF-4EE3-60FD-B3C6BEA20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4" cy="685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DFA772-C12C-3ABD-9576-174F299C9380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=9.8/2*0.35^2=0.60 </a:t>
                </a:r>
                <a:r>
                  <a:rPr lang="en-US" i="1" dirty="0"/>
                  <a:t>m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DFA772-C12C-3ABD-9576-174F299C9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3547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6BF63-6E6A-BDE5-66BD-9602CE57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in a room with a measuring tape&#10;&#10;Description automatically generated with low confidence">
            <a:extLst>
              <a:ext uri="{FF2B5EF4-FFF2-40B4-BE49-F238E27FC236}">
                <a16:creationId xmlns:a16="http://schemas.microsoft.com/office/drawing/2014/main" id="{86E88980-0DF0-46AD-EA11-1EEEF2E30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21" y="-948"/>
            <a:ext cx="3858157" cy="685894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F02094-D60F-20F8-1CFC-DFC73560A0B4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=9.8/2*0.0^2=0.78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F02094-D60F-20F8-1CFC-DFC73560A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2451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2B1E0-A959-D8FB-CB11-1159D598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in a room with a measuring tape&#10;&#10;Description automatically generated with low confidence">
            <a:extLst>
              <a:ext uri="{FF2B5EF4-FFF2-40B4-BE49-F238E27FC236}">
                <a16:creationId xmlns:a16="http://schemas.microsoft.com/office/drawing/2014/main" id="{D48508D4-B71C-5466-EE48-D48B4CC10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4" cy="685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E0B49B-2F05-E1FE-7455-5CF9E97D1DC0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=9.8/2*0.45^2=0.99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E0B49B-2F05-E1FE-7455-5CF9E97D1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3953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D66F0-A0A8-C562-1536-26A8E26D5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in a room with a measuring tape&#10;&#10;Description automatically generated with low confidence">
            <a:extLst>
              <a:ext uri="{FF2B5EF4-FFF2-40B4-BE49-F238E27FC236}">
                <a16:creationId xmlns:a16="http://schemas.microsoft.com/office/drawing/2014/main" id="{C28C1B7E-FF07-D055-CD24-F8DB11904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21" y="0"/>
            <a:ext cx="3858157" cy="685894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AF2F46-0BE7-8C16-409A-B338F7F3456A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=9.8/2*0.50^2=1.25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AF2F46-0BE7-8C16-409A-B338F7F34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363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0BE2377-CC1B-7DD0-E45F-08A99BCD8B26}"/>
              </a:ext>
            </a:extLst>
          </p:cNvPr>
          <p:cNvGrpSpPr/>
          <p:nvPr/>
        </p:nvGrpSpPr>
        <p:grpSpPr>
          <a:xfrm>
            <a:off x="-5186285" y="-1417320"/>
            <a:ext cx="20156729" cy="11285097"/>
            <a:chOff x="-37324" y="0"/>
            <a:chExt cx="12249328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32AC3B-2963-2BBD-3689-07F901808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18" t="14335" r="8087" b="5472"/>
            <a:stretch/>
          </p:blipFill>
          <p:spPr>
            <a:xfrm>
              <a:off x="-1" y="0"/>
              <a:ext cx="12212005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1DAF69-8D2D-EA18-96DF-B4376672FE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18" t="14335" r="8087" b="45569"/>
            <a:stretch/>
          </p:blipFill>
          <p:spPr>
            <a:xfrm>
              <a:off x="-37324" y="0"/>
              <a:ext cx="12212005" cy="342900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75A36E2-1729-0E3E-1CB6-D1B754DF3F1A}"/>
                </a:ext>
              </a:extLst>
            </p:cNvPr>
            <p:cNvCxnSpPr/>
            <p:nvPr/>
          </p:nvCxnSpPr>
          <p:spPr>
            <a:xfrm>
              <a:off x="1737438" y="984120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71B0BCA8-888A-9840-3881-CC9B4C2266A6}"/>
                </a:ext>
              </a:extLst>
            </p:cNvPr>
            <p:cNvCxnSpPr/>
            <p:nvPr/>
          </p:nvCxnSpPr>
          <p:spPr>
            <a:xfrm>
              <a:off x="2421683" y="984120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E0F8BF2-17AF-41A3-3B21-E9601B00BBBA}"/>
                </a:ext>
              </a:extLst>
            </p:cNvPr>
            <p:cNvCxnSpPr/>
            <p:nvPr/>
          </p:nvCxnSpPr>
          <p:spPr>
            <a:xfrm>
              <a:off x="3616001" y="567353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8D956B6-315E-88EF-B368-E75B6FCD3702}"/>
                </a:ext>
              </a:extLst>
            </p:cNvPr>
            <p:cNvCxnSpPr/>
            <p:nvPr/>
          </p:nvCxnSpPr>
          <p:spPr>
            <a:xfrm>
              <a:off x="4502410" y="539361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6FA7BDA-692A-9730-077D-062E9717A52F}"/>
                </a:ext>
              </a:extLst>
            </p:cNvPr>
            <p:cNvCxnSpPr/>
            <p:nvPr/>
          </p:nvCxnSpPr>
          <p:spPr>
            <a:xfrm>
              <a:off x="5615863" y="729083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A66269-9017-5881-FD36-A1DE680551DB}"/>
                </a:ext>
              </a:extLst>
            </p:cNvPr>
            <p:cNvCxnSpPr/>
            <p:nvPr/>
          </p:nvCxnSpPr>
          <p:spPr>
            <a:xfrm>
              <a:off x="6766639" y="610895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C36F0A3-0A0A-ED2C-153E-1425C4887539}"/>
                </a:ext>
              </a:extLst>
            </p:cNvPr>
            <p:cNvCxnSpPr/>
            <p:nvPr/>
          </p:nvCxnSpPr>
          <p:spPr>
            <a:xfrm>
              <a:off x="7656157" y="567352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8CFE71D-63D8-2CF6-A0D9-ED1546C0030C}"/>
                </a:ext>
              </a:extLst>
            </p:cNvPr>
            <p:cNvCxnSpPr/>
            <p:nvPr/>
          </p:nvCxnSpPr>
          <p:spPr>
            <a:xfrm>
              <a:off x="8415047" y="374520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A7C8F7-5A78-2CE4-F43F-7B14B3D75E7D}"/>
                </a:ext>
              </a:extLst>
            </p:cNvPr>
            <p:cNvCxnSpPr/>
            <p:nvPr/>
          </p:nvCxnSpPr>
          <p:spPr>
            <a:xfrm>
              <a:off x="9192598" y="433614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8329128-8A0B-CCF7-C5AD-4B1A91EB08C0}"/>
                </a:ext>
              </a:extLst>
            </p:cNvPr>
            <p:cNvCxnSpPr/>
            <p:nvPr/>
          </p:nvCxnSpPr>
          <p:spPr>
            <a:xfrm>
              <a:off x="10147431" y="502038"/>
              <a:ext cx="0" cy="47053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6059C8-679A-948E-A8FF-B27B50CB3085}"/>
                </a:ext>
              </a:extLst>
            </p:cNvPr>
            <p:cNvCxnSpPr>
              <a:cxnSpLocks/>
            </p:cNvCxnSpPr>
            <p:nvPr/>
          </p:nvCxnSpPr>
          <p:spPr>
            <a:xfrm>
              <a:off x="11251554" y="346528"/>
              <a:ext cx="0" cy="5342942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0329687-F6BE-EAA1-660A-DDB253167147}"/>
                </a:ext>
              </a:extLst>
            </p:cNvPr>
            <p:cNvCxnSpPr>
              <a:cxnSpLocks/>
            </p:cNvCxnSpPr>
            <p:nvPr/>
          </p:nvCxnSpPr>
          <p:spPr>
            <a:xfrm>
              <a:off x="4986260" y="1593398"/>
              <a:ext cx="1259205" cy="1905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251E724-FEC7-E8A8-80A3-A64A87A728C2}"/>
                </a:ext>
              </a:extLst>
            </p:cNvPr>
            <p:cNvCxnSpPr>
              <a:cxnSpLocks/>
            </p:cNvCxnSpPr>
            <p:nvPr/>
          </p:nvCxnSpPr>
          <p:spPr>
            <a:xfrm>
              <a:off x="6245466" y="1441167"/>
              <a:ext cx="0" cy="15413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4DFEE2-06B7-F267-2BEC-BB685E2B28D8}"/>
                </a:ext>
              </a:extLst>
            </p:cNvPr>
            <p:cNvCxnSpPr>
              <a:cxnSpLocks/>
            </p:cNvCxnSpPr>
            <p:nvPr/>
          </p:nvCxnSpPr>
          <p:spPr>
            <a:xfrm>
              <a:off x="7286488" y="1297137"/>
              <a:ext cx="7639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83D0DF4-F8F0-99EF-DE2B-49B21F35A2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0392" y="1143000"/>
              <a:ext cx="0" cy="15413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65463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143A-0ACA-758D-C8CD-B753FF02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person, clothing, footwear, dance&#10;&#10;Description automatically generated">
            <a:extLst>
              <a:ext uri="{FF2B5EF4-FFF2-40B4-BE49-F238E27FC236}">
                <a16:creationId xmlns:a16="http://schemas.microsoft.com/office/drawing/2014/main" id="{73A668B9-5DDF-97F5-1F5D-E46BB0DE7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78" y="-10150"/>
            <a:ext cx="3869043" cy="68783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DCD402-9009-8877-BC0D-25B088A3B2F3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=9.8/2*0.55^2=1.48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DCD402-9009-8877-BC0D-25B088A3B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2300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5E66-4C25-DAE4-EBCA-37DDBC23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in a room with a measuring tape&#10;&#10;Description automatically generated with low confidence">
            <a:extLst>
              <a:ext uri="{FF2B5EF4-FFF2-40B4-BE49-F238E27FC236}">
                <a16:creationId xmlns:a16="http://schemas.microsoft.com/office/drawing/2014/main" id="{EA43C57C-A189-9955-17CE-CF20BC3C1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79" y="-20299"/>
            <a:ext cx="3869042" cy="68782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68B3D1-BEC3-5378-D27D-1AE808B5F75A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=9.8/2*0.6^2=1.76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68B3D1-BEC3-5378-D27D-1AE808B5F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6771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0AA51-70EF-99FC-4E10-2C0A907D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in a room with a tall ruler&#10;&#10;Description automatically generated with low confidence">
            <a:extLst>
              <a:ext uri="{FF2B5EF4-FFF2-40B4-BE49-F238E27FC236}">
                <a16:creationId xmlns:a16="http://schemas.microsoft.com/office/drawing/2014/main" id="{BE55A2E9-213E-748D-947D-0C21A5B75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21" y="0"/>
            <a:ext cx="3858158" cy="685894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DF18DB-158B-0C27-0CED-08D30D039E49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=9.8/2*0.55^2=2.07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DF18DB-158B-0C27-0CED-08D30D039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0703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105CB-DE6C-B07E-9268-CFBC0C5C7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in a room with a measuring tape&#10;&#10;Description automatically generated with low confidence">
            <a:extLst>
              <a:ext uri="{FF2B5EF4-FFF2-40B4-BE49-F238E27FC236}">
                <a16:creationId xmlns:a16="http://schemas.microsoft.com/office/drawing/2014/main" id="{EB646E89-7193-8D9E-FD54-74FF36256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-9173"/>
            <a:ext cx="3857624" cy="685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CC9096-2EF4-55A9-B7D5-02DC19A81E64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=9.8/2*0.7^2=2.40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CC9096-2EF4-55A9-B7D5-02DC19A81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2370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8128-CDC1-9E44-7359-CEE6A4B2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erson standing in a room with a measuring tape&#10;&#10;Description automatically generated with low confidence">
            <a:extLst>
              <a:ext uri="{FF2B5EF4-FFF2-40B4-BE49-F238E27FC236}">
                <a16:creationId xmlns:a16="http://schemas.microsoft.com/office/drawing/2014/main" id="{F7C1F44C-6E58-A6D6-473D-D95EDD94F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07" y="-9173"/>
            <a:ext cx="3862785" cy="6867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604046-4339-53F0-A349-378358E77AE8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=9.8/2*0.75^2=2.76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604046-4339-53F0-A349-378358E77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3343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9A7A7-DFAF-9A5B-5E85-DC443094B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person, clothing, dance, footwear&#10;&#10;Description automatically generated">
            <a:extLst>
              <a:ext uri="{FF2B5EF4-FFF2-40B4-BE49-F238E27FC236}">
                <a16:creationId xmlns:a16="http://schemas.microsoft.com/office/drawing/2014/main" id="{40A5CF2E-3333-ADE3-6B51-F685051D2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07" y="-9173"/>
            <a:ext cx="3862785" cy="6867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B6FC12-5A16-B164-E2F8-7E98BDC6925B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=9.8/2*0.8^2=3.13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B6FC12-5A16-B164-E2F8-7E98BDC69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6953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8098-6420-240D-A255-D0BC46F69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erson standing in front of a tall ruler&#10;&#10;Description automatically generated with low confidence">
            <a:extLst>
              <a:ext uri="{FF2B5EF4-FFF2-40B4-BE49-F238E27FC236}">
                <a16:creationId xmlns:a16="http://schemas.microsoft.com/office/drawing/2014/main" id="{BA10F8DA-B3A1-EDE2-684F-98B55A075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07" y="0"/>
            <a:ext cx="3862785" cy="6867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09A933-3A53-294C-0906-C261E799AD7D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=9.8/2*0.85^2=3.54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09A933-3A53-294C-0906-C261E799A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4298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F0106-72CE-0719-5DB8-C2ADB766F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in a room with a measuring tape&#10;&#10;Description automatically generated with low confidence">
            <a:extLst>
              <a:ext uri="{FF2B5EF4-FFF2-40B4-BE49-F238E27FC236}">
                <a16:creationId xmlns:a16="http://schemas.microsoft.com/office/drawing/2014/main" id="{590D2A9A-6E3D-8ABE-F4D5-164E52EB9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1" y="0"/>
            <a:ext cx="3891617" cy="691843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D5FA8B-D41F-AA03-504F-17A3020A636B}"/>
                  </a:ext>
                </a:extLst>
              </p:cNvPr>
              <p:cNvSpPr txBox="1"/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=9.8/2*0.85^2=3.97 </a:t>
                </a:r>
                <a:r>
                  <a:rPr lang="en-US" i="1" dirty="0"/>
                  <a:t>m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D5FA8B-D41F-AA03-504F-17A3020A6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3" y="1903444"/>
                <a:ext cx="2817845" cy="483466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4959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DB833-3810-EEBD-7DF7-502C0E41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diagram, line, plot&#10;&#10;Description automatically generated">
            <a:extLst>
              <a:ext uri="{FF2B5EF4-FFF2-40B4-BE49-F238E27FC236}">
                <a16:creationId xmlns:a16="http://schemas.microsoft.com/office/drawing/2014/main" id="{718A2EB3-3226-AC4A-BE41-38B761CF1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27833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8AB276-C941-0338-D054-1B08ED693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4" t="6246" r="10001"/>
          <a:stretch/>
        </p:blipFill>
        <p:spPr>
          <a:xfrm>
            <a:off x="0" y="0"/>
            <a:ext cx="1206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68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EEBDC3-EA50-F4B6-755B-5CFD072EF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9" t="6692" r="992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B9059-289F-DD5A-6B1E-A7A18164614F}"/>
              </a:ext>
            </a:extLst>
          </p:cNvPr>
          <p:cNvSpPr txBox="1"/>
          <p:nvPr/>
        </p:nvSpPr>
        <p:spPr>
          <a:xfrm>
            <a:off x="2625634" y="1985188"/>
            <a:ext cx="4381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Distance = -(4.7m/s^2)*time^2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      +(0.17 m/s)*time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      +(.001 m)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663A9EF-1ABC-D37D-5EAF-AEBF94F26613}"/>
              </a:ext>
            </a:extLst>
          </p:cNvPr>
          <p:cNvCxnSpPr>
            <a:cxnSpLocks/>
          </p:cNvCxnSpPr>
          <p:nvPr/>
        </p:nvCxnSpPr>
        <p:spPr>
          <a:xfrm flipV="1">
            <a:off x="5103845" y="1441580"/>
            <a:ext cx="846287" cy="443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8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EEBDC3-EA50-F4B6-755B-5CFD072EF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9" t="6692" r="992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B9059-289F-DD5A-6B1E-A7A18164614F}"/>
              </a:ext>
            </a:extLst>
          </p:cNvPr>
          <p:cNvSpPr txBox="1"/>
          <p:nvPr/>
        </p:nvSpPr>
        <p:spPr>
          <a:xfrm>
            <a:off x="2625634" y="1985188"/>
            <a:ext cx="438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Distance = -(4.7m/s^2)*time^2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663A9EF-1ABC-D37D-5EAF-AEBF94F26613}"/>
              </a:ext>
            </a:extLst>
          </p:cNvPr>
          <p:cNvCxnSpPr>
            <a:cxnSpLocks/>
          </p:cNvCxnSpPr>
          <p:nvPr/>
        </p:nvCxnSpPr>
        <p:spPr>
          <a:xfrm flipV="1">
            <a:off x="5103845" y="1441580"/>
            <a:ext cx="846287" cy="443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22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6327</TotalTime>
  <Words>678</Words>
  <Application>Microsoft Office PowerPoint</Application>
  <PresentationFormat>Widescreen</PresentationFormat>
  <Paragraphs>114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Recall The Definition of The Derivative</vt:lpstr>
      <vt:lpstr>Recall The Derivative</vt:lpstr>
      <vt:lpstr>Recall The Derivative</vt:lpstr>
      <vt:lpstr>What about Purely Mathematically?</vt:lpstr>
      <vt:lpstr>What about Purely Mathematically?</vt:lpstr>
      <vt:lpstr>Let’s assume a = 9.8 m/s^2 (the accepted value)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calman</dc:creator>
  <cp:lastModifiedBy>erica calman</cp:lastModifiedBy>
  <cp:revision>68</cp:revision>
  <dcterms:created xsi:type="dcterms:W3CDTF">2023-04-04T22:19:05Z</dcterms:created>
  <dcterms:modified xsi:type="dcterms:W3CDTF">2023-06-01T21:25:12Z</dcterms:modified>
</cp:coreProperties>
</file>